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Lst>
  <p:sldIdLst>
    <p:sldId id="274" r:id="rId5"/>
    <p:sldId id="285" r:id="rId6"/>
    <p:sldId id="266" r:id="rId7"/>
    <p:sldId id="267" r:id="rId8"/>
    <p:sldId id="268" r:id="rId9"/>
    <p:sldId id="269" r:id="rId10"/>
    <p:sldId id="270" r:id="rId11"/>
    <p:sldId id="271" r:id="rId12"/>
    <p:sldId id="272" r:id="rId13"/>
    <p:sldId id="273" r:id="rId14"/>
    <p:sldId id="276" r:id="rId15"/>
    <p:sldId id="277" r:id="rId16"/>
    <p:sldId id="278" r:id="rId17"/>
    <p:sldId id="279" r:id="rId18"/>
    <p:sldId id="280" r:id="rId19"/>
    <p:sldId id="281" r:id="rId20"/>
    <p:sldId id="282" r:id="rId21"/>
    <p:sldId id="283"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5" r:id="rId67"/>
    <p:sldId id="336" r:id="rId68"/>
    <p:sldId id="337" r:id="rId69"/>
    <p:sldId id="338" r:id="rId70"/>
    <p:sldId id="339" r:id="rId71"/>
    <p:sldId id="340" r:id="rId72"/>
    <p:sldId id="341" r:id="rId73"/>
    <p:sldId id="342" r:id="rId74"/>
    <p:sldId id="343" r:id="rId75"/>
    <p:sldId id="331" r:id="rId76"/>
    <p:sldId id="332" r:id="rId77"/>
    <p:sldId id="333" r:id="rId78"/>
    <p:sldId id="334" r:id="rId79"/>
    <p:sldId id="344" r:id="rId80"/>
    <p:sldId id="345" r:id="rId81"/>
    <p:sldId id="347" r:id="rId82"/>
  </p:sldIdLst>
  <p:sldSz cx="12192000" cy="6858000"/>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6" Type="http://schemas.openxmlformats.org/officeDocument/2006/relationships/tags" Target="tags/tag425.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63.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76.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84.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91.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101.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100.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09.xml"/><Relationship Id="rId10" Type="http://schemas.openxmlformats.org/officeDocument/2006/relationships/tags" Target="../tags/tag11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2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27.xml"/><Relationship Id="rId10" Type="http://schemas.openxmlformats.org/officeDocument/2006/relationships/tags" Target="../tags/tag13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13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40.xml"/><Relationship Id="rId2" Type="http://schemas.openxmlformats.org/officeDocument/2006/relationships/tags" Target="../tags/tag139.xml"/><Relationship Id="rId10" Type="http://schemas.openxmlformats.org/officeDocument/2006/relationships/tags" Target="../tags/tag145.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47.xml"/><Relationship Id="rId2" Type="http://schemas.openxmlformats.org/officeDocument/2006/relationships/tags" Target="../tags/tag146.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56.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55.xml"/><Relationship Id="rId2" Type="http://schemas.openxmlformats.org/officeDocument/2006/relationships/tags" Target="../tags/tag154.xml"/><Relationship Id="rId14" Type="http://schemas.openxmlformats.org/officeDocument/2006/relationships/tags" Target="../tags/tag162.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65.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64.xml"/><Relationship Id="rId2" Type="http://schemas.openxmlformats.org/officeDocument/2006/relationships/tags" Target="../tags/tag163.xml"/><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174.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173.xml"/><Relationship Id="rId2" Type="http://schemas.openxmlformats.org/officeDocument/2006/relationships/tags" Target="../tags/tag172.xml"/><Relationship Id="rId16" Type="http://schemas.openxmlformats.org/officeDocument/2006/relationships/tags" Target="../tags/tag182.xml"/><Relationship Id="rId15" Type="http://schemas.openxmlformats.org/officeDocument/2006/relationships/tags" Target="../tags/tag181.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185.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184.xml"/><Relationship Id="rId2" Type="http://schemas.openxmlformats.org/officeDocument/2006/relationships/tags" Target="../tags/tag183.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tags" Target="../tags/tag201.xml"/><Relationship Id="rId7" Type="http://schemas.openxmlformats.org/officeDocument/2006/relationships/tags" Target="../tags/tag200.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197.xml"/><Relationship Id="rId10" Type="http://schemas.openxmlformats.org/officeDocument/2006/relationships/tags" Target="../tags/tag203.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04.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image" Target="file:///E:\400px_tools/pic_temp/pic_half_top.png" TargetMode="External"/><Relationship Id="rId3" Type="http://schemas.openxmlformats.org/officeDocument/2006/relationships/image" Target="../media/image3.png"/><Relationship Id="rId2" Type="http://schemas.openxmlformats.org/officeDocument/2006/relationships/tags" Target="../tags/tag210.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18.xml"/><Relationship Id="rId10" Type="http://schemas.openxmlformats.org/officeDocument/2006/relationships/tags" Target="../tags/tag22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25.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tags" Target="../tags/tag231.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image" Target="file:///E:\400px_tools/pic_temp/0_pic_quater_right_up.png" TargetMode="External"/><Relationship Id="rId6" Type="http://schemas.openxmlformats.org/officeDocument/2006/relationships/image" Target="../media/image2.png"/><Relationship Id="rId5" Type="http://schemas.openxmlformats.org/officeDocument/2006/relationships/tags" Target="../tags/tag235.xml"/><Relationship Id="rId4" Type="http://schemas.openxmlformats.org/officeDocument/2006/relationships/image" Target="file:///C:\Users\Kingsoft\Desktop\aa\sup\02\subject.png" TargetMode="External"/><Relationship Id="rId3" Type="http://schemas.openxmlformats.org/officeDocument/2006/relationships/image" Target="../media/image4.png"/><Relationship Id="rId2" Type="http://schemas.openxmlformats.org/officeDocument/2006/relationships/tags" Target="../tags/tag234.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4" Type="http://schemas.openxmlformats.org/officeDocument/2006/relationships/tags" Target="../tags/tag242.xml"/><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43.xml"/><Relationship Id="rId10" Type="http://schemas.openxmlformats.org/officeDocument/2006/relationships/tags" Target="../tags/tag249.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55.xml"/><Relationship Id="rId8" Type="http://schemas.openxmlformats.org/officeDocument/2006/relationships/tags" Target="../tags/tag254.xml"/><Relationship Id="rId7" Type="http://schemas.openxmlformats.org/officeDocument/2006/relationships/tags" Target="../tags/tag253.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50.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56.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image" Target="file:///E:\400px_tools/pic_temp/pic_sup.png" TargetMode="External"/><Relationship Id="rId3" Type="http://schemas.openxmlformats.org/officeDocument/2006/relationships/image" Target="../media/image1.png"/><Relationship Id="rId2" Type="http://schemas.openxmlformats.org/officeDocument/2006/relationships/tags" Target="../tags/tag261.xml"/><Relationship Id="rId10" Type="http://schemas.openxmlformats.org/officeDocument/2006/relationships/tags" Target="../tags/tag267.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268.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74.xml"/><Relationship Id="rId2" Type="http://schemas.openxmlformats.org/officeDocument/2006/relationships/tags" Target="../tags/tag273.xml"/><Relationship Id="rId10" Type="http://schemas.openxmlformats.org/officeDocument/2006/relationships/tags" Target="../tags/tag279.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81.xml"/><Relationship Id="rId2" Type="http://schemas.openxmlformats.org/officeDocument/2006/relationships/tags" Target="../tags/tag280.xml"/><Relationship Id="rId11" Type="http://schemas.openxmlformats.org/officeDocument/2006/relationships/tags" Target="../tags/tag287.xml"/><Relationship Id="rId10" Type="http://schemas.openxmlformats.org/officeDocument/2006/relationships/tags" Target="../tags/tag286.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90.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89.xml"/><Relationship Id="rId2" Type="http://schemas.openxmlformats.org/officeDocument/2006/relationships/tags" Target="../tags/tag288.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299.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298.xml"/><Relationship Id="rId2" Type="http://schemas.openxmlformats.org/officeDocument/2006/relationships/tags" Target="../tags/tag297.xml"/><Relationship Id="rId14" Type="http://schemas.openxmlformats.org/officeDocument/2006/relationships/tags" Target="../tags/tag305.xml"/><Relationship Id="rId13" Type="http://schemas.openxmlformats.org/officeDocument/2006/relationships/tags" Target="../tags/tag304.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image" Target="file:///E:\400px_tools/pic_temp/1_pic_quater_left_down.png" TargetMode="External"/><Relationship Id="rId7" Type="http://schemas.openxmlformats.org/officeDocument/2006/relationships/image" Target="../media/image5.png"/><Relationship Id="rId6" Type="http://schemas.openxmlformats.org/officeDocument/2006/relationships/tags" Target="../tags/tag308.xml"/><Relationship Id="rId5" Type="http://schemas.openxmlformats.org/officeDocument/2006/relationships/image" Target="file:///E:\400px_tools/pic_temp/0_pic_quater_right_up.png" TargetMode="External"/><Relationship Id="rId4" Type="http://schemas.openxmlformats.org/officeDocument/2006/relationships/image" Target="../media/image2.png"/><Relationship Id="rId3" Type="http://schemas.openxmlformats.org/officeDocument/2006/relationships/tags" Target="../tags/tag307.xml"/><Relationship Id="rId2" Type="http://schemas.openxmlformats.org/officeDocument/2006/relationships/tags" Target="../tags/tag306.xml"/><Relationship Id="rId16" Type="http://schemas.openxmlformats.org/officeDocument/2006/relationships/tags" Target="../tags/tag316.xml"/><Relationship Id="rId15" Type="http://schemas.openxmlformats.org/officeDocument/2006/relationships/tags" Target="../tags/tag315.xml"/><Relationship Id="rId14" Type="http://schemas.openxmlformats.org/officeDocument/2006/relationships/tags" Target="../tags/tag314.xml"/><Relationship Id="rId13" Type="http://schemas.openxmlformats.org/officeDocument/2006/relationships/tags" Target="../tags/tag313.xml"/><Relationship Id="rId12" Type="http://schemas.openxmlformats.org/officeDocument/2006/relationships/tags" Target="../tags/tag31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20.xml"/><Relationship Id="rId8" Type="http://schemas.openxmlformats.org/officeDocument/2006/relationships/image" Target="file:///E:\400px_tools/pic_temp/1_pic_quater_left_down.png" TargetMode="External"/><Relationship Id="rId7" Type="http://schemas.openxmlformats.org/officeDocument/2006/relationships/image" Target="../media/image7.png"/><Relationship Id="rId6" Type="http://schemas.openxmlformats.org/officeDocument/2006/relationships/tags" Target="../tags/tag319.xml"/><Relationship Id="rId5" Type="http://schemas.openxmlformats.org/officeDocument/2006/relationships/image" Target="file:///E:\400px_tools/pic_temp/0_pic_quater_right_down.png" TargetMode="External"/><Relationship Id="rId4" Type="http://schemas.openxmlformats.org/officeDocument/2006/relationships/image" Target="../media/image6.png"/><Relationship Id="rId3" Type="http://schemas.openxmlformats.org/officeDocument/2006/relationships/tags" Target="../tags/tag318.xml"/><Relationship Id="rId2" Type="http://schemas.openxmlformats.org/officeDocument/2006/relationships/tags" Target="../tags/tag317.xml"/><Relationship Id="rId13" Type="http://schemas.openxmlformats.org/officeDocument/2006/relationships/tags" Target="../tags/tag324.xml"/><Relationship Id="rId12" Type="http://schemas.openxmlformats.org/officeDocument/2006/relationships/tags" Target="../tags/tag323.xml"/><Relationship Id="rId11" Type="http://schemas.openxmlformats.org/officeDocument/2006/relationships/tags" Target="../tags/tag322.xml"/><Relationship Id="rId10" Type="http://schemas.openxmlformats.org/officeDocument/2006/relationships/tags" Target="../tags/tag321.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8" name="矩形 7"/>
          <p:cNvSpPr/>
          <p:nvPr userDrawn="1">
            <p:custDataLst>
              <p:tags r:id="rId5"/>
            </p:custDataLst>
          </p:nvPr>
        </p:nvSpPr>
        <p:spPr>
          <a:xfrm>
            <a:off x="292075" y="303809"/>
            <a:ext cx="11607851"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921000" y="3971925"/>
            <a:ext cx="6350000" cy="499429"/>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幼圆" panose="02010509060101010101"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921000" y="2507933"/>
            <a:ext cx="6350000"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7200" b="0" spc="0">
                <a:solidFill>
                  <a:schemeClr val="tx1">
                    <a:lumMod val="85000"/>
                    <a:lumOff val="15000"/>
                  </a:schemeClr>
                </a:solidFill>
                <a:latin typeface="Arial" panose="020B0604020202020204" pitchFamily="34" charset="0"/>
                <a:ea typeface="汉仪乐喵体W"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标题 1"/>
          <p:cNvSpPr>
            <a:spLocks noGrp="1"/>
          </p:cNvSpPr>
          <p:nvPr>
            <p:ph type="title"/>
            <p:custDataLst>
              <p:tags r:id="rId5"/>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4064000" y="5286803"/>
            <a:ext cx="4064000" cy="1571197"/>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cxnSp>
        <p:nvCxnSpPr>
          <p:cNvPr id="8" name="直接连接符 7"/>
          <p:cNvCxnSpPr/>
          <p:nvPr userDrawn="1">
            <p:custDataLst>
              <p:tags r:id="rId8"/>
            </p:custDataLst>
          </p:nvPr>
        </p:nvCxnSpPr>
        <p:spPr>
          <a:xfrm>
            <a:off x="2935605" y="1463357"/>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custDataLst>
              <p:tags r:id="rId9"/>
            </p:custDataLst>
          </p:nvPr>
        </p:nvCxnSpPr>
        <p:spPr>
          <a:xfrm>
            <a:off x="2935605" y="3616642"/>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4702174" y="1801177"/>
            <a:ext cx="4835525" cy="835660"/>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乐喵体W" panose="00020600040101010101"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4702174" y="2681288"/>
            <a:ext cx="4835525" cy="480695"/>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幼圆" panose="02010509060101010101"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标题 1"/>
          <p:cNvSpPr>
            <a:spLocks noGrp="1"/>
          </p:cNvSpPr>
          <p:nvPr>
            <p:ph type="title"/>
            <p:custDataLst>
              <p:tags r:id="rId5"/>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幼圆" panose="02010509060101010101" pitchFamily="49" charset="-122"/>
              </a:defRPr>
            </a:lvl1pPr>
            <a:lvl2pPr eaLnBrk="1" fontAlgn="auto" latinLnBrk="0" hangingPunct="1">
              <a:defRPr sz="1600">
                <a:solidFill>
                  <a:schemeClr val="tx1"/>
                </a:solidFill>
                <a:latin typeface="Arial" panose="020B0604020202020204" pitchFamily="34" charset="0"/>
                <a:ea typeface="幼圆" panose="02010509060101010101" pitchFamily="49" charset="-122"/>
              </a:defRPr>
            </a:lvl2pPr>
            <a:lvl3pPr eaLnBrk="1" fontAlgn="auto" latinLnBrk="0" hangingPunct="1">
              <a:defRPr sz="1600">
                <a:solidFill>
                  <a:schemeClr val="tx1"/>
                </a:solidFill>
                <a:latin typeface="Arial" panose="020B0604020202020204" pitchFamily="34" charset="0"/>
                <a:ea typeface="幼圆" panose="02010509060101010101" pitchFamily="49" charset="-122"/>
              </a:defRPr>
            </a:lvl3pPr>
            <a:lvl4pPr eaLnBrk="1" fontAlgn="auto" latinLnBrk="0" hangingPunct="1">
              <a:defRPr sz="1600">
                <a:solidFill>
                  <a:schemeClr val="tx1"/>
                </a:solidFill>
                <a:latin typeface="Arial" panose="020B0604020202020204" pitchFamily="34" charset="0"/>
                <a:ea typeface="幼圆" panose="02010509060101010101" pitchFamily="49" charset="-122"/>
              </a:defRPr>
            </a:lvl4pPr>
            <a:lvl5pPr eaLnBrk="1" fontAlgn="auto" latinLnBrk="0" hangingPunct="1">
              <a:defRPr sz="160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标题 1"/>
          <p:cNvSpPr>
            <a:spLocks noGrp="1"/>
          </p:cNvSpPr>
          <p:nvPr>
            <p:ph type="title"/>
            <p:custDataLst>
              <p:tags r:id="rId5"/>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幼圆"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7498080" y="1732107"/>
            <a:ext cx="4389120" cy="3393785"/>
          </a:xfrm>
          <a:prstGeom prst="rect">
            <a:avLst/>
          </a:prstGeom>
        </p:spPr>
      </p:pic>
      <p:pic>
        <p:nvPicPr>
          <p:cNvPr id="6" name="图片 5"/>
          <p:cNvPicPr/>
          <p:nvPr userDrawn="1">
            <p:custDataLst>
              <p:tags r:id="rId5"/>
            </p:custDataLst>
          </p:nvPr>
        </p:nvPicPr>
        <p:blipFill>
          <a:blip r:embed="rId6" r:link="rId7" cstate="screen"/>
          <a:stretch>
            <a:fillRect/>
          </a:stretch>
        </p:blipFill>
        <p:spPr>
          <a:xfrm>
            <a:off x="0" y="6163893"/>
            <a:ext cx="720090" cy="694107"/>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标题 1"/>
          <p:cNvSpPr>
            <a:spLocks noGrp="1"/>
          </p:cNvSpPr>
          <p:nvPr>
            <p:ph type="title"/>
            <p:custDataLst>
              <p:tags r:id="rId5"/>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竖排标题 1"/>
          <p:cNvSpPr>
            <a:spLocks noGrp="1"/>
          </p:cNvSpPr>
          <p:nvPr>
            <p:ph type="title" orient="vert"/>
            <p:custDataLst>
              <p:tags r:id="rId5"/>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anose="02010509060101010101" pitchFamily="49" charset="-122"/>
              </a:defRPr>
            </a:lvl1pPr>
            <a:lvl2pPr indent="0" eaLnBrk="1" fontAlgn="auto" latinLnBrk="0" hangingPunct="1">
              <a:defRPr>
                <a:solidFill>
                  <a:schemeClr val="tx1"/>
                </a:solidFill>
                <a:latin typeface="Arial" panose="020B0604020202020204" pitchFamily="34" charset="0"/>
                <a:ea typeface="幼圆" panose="02010509060101010101" pitchFamily="49" charset="-122"/>
              </a:defRPr>
            </a:lvl2pPr>
            <a:lvl3pPr indent="0" eaLnBrk="1" fontAlgn="auto" latinLnBrk="0" hangingPunct="1">
              <a:defRPr>
                <a:solidFill>
                  <a:schemeClr val="tx1"/>
                </a:solidFill>
                <a:latin typeface="Arial" panose="020B0604020202020204" pitchFamily="34" charset="0"/>
                <a:ea typeface="幼圆" panose="02010509060101010101" pitchFamily="49" charset="-122"/>
              </a:defRPr>
            </a:lvl3pPr>
            <a:lvl4pPr indent="0" eaLnBrk="1" fontAlgn="auto" latinLnBrk="0" hangingPunct="1">
              <a:defRPr>
                <a:solidFill>
                  <a:schemeClr val="tx1"/>
                </a:solidFill>
                <a:latin typeface="Arial" panose="020B0604020202020204" pitchFamily="34" charset="0"/>
                <a:ea typeface="幼圆" panose="02010509060101010101" pitchFamily="49" charset="-122"/>
              </a:defRPr>
            </a:lvl4pPr>
            <a:lvl5pPr indent="0" eaLnBrk="1" fontAlgn="auto" latinLnBrk="0" hangingPunct="1">
              <a:defRPr>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8" name="矩形 7"/>
          <p:cNvSpPr/>
          <p:nvPr userDrawn="1">
            <p:custDataLst>
              <p:tags r:id="rId5"/>
            </p:custDataLst>
          </p:nvPr>
        </p:nvSpPr>
        <p:spPr>
          <a:xfrm>
            <a:off x="292075" y="303809"/>
            <a:ext cx="11607851"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3201034" y="3600450"/>
            <a:ext cx="5789930" cy="581025"/>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幼圆" panose="02010509060101010101"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3201035" y="2041525"/>
            <a:ext cx="5789930"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乐喵体W"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292075"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11471910" y="6163893"/>
            <a:ext cx="720090" cy="694107"/>
          </a:xfrm>
          <a:prstGeom prst="rect">
            <a:avLst/>
          </a:prstGeom>
        </p:spPr>
      </p:pic>
      <p:sp>
        <p:nvSpPr>
          <p:cNvPr id="2" name="标题 1"/>
          <p:cNvSpPr>
            <a:spLocks noGrp="1"/>
          </p:cNvSpPr>
          <p:nvPr>
            <p:ph type="title" hasCustomPrompt="1"/>
            <p:custDataLst>
              <p:tags r:id="rId6"/>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11471910" y="0"/>
            <a:ext cx="720090" cy="694107"/>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幼圆"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0"/>
            <a:ext cx="720090" cy="694107"/>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11471910" y="0"/>
            <a:ext cx="720090" cy="691612"/>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幼圆"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0"/>
            <a:ext cx="720090" cy="694107"/>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11471910" y="0"/>
            <a:ext cx="720090" cy="691612"/>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2" name="图片 11"/>
          <p:cNvPicPr/>
          <p:nvPr userDrawn="1">
            <p:custDataLst>
              <p:tags r:id="rId3"/>
            </p:custDataLst>
          </p:nvPr>
        </p:nvPicPr>
        <p:blipFill>
          <a:blip r:embed="rId4" r:link="rId5" cstate="screen"/>
          <a:stretch>
            <a:fillRect/>
          </a:stretch>
        </p:blipFill>
        <p:spPr>
          <a:xfrm>
            <a:off x="11471910" y="6163893"/>
            <a:ext cx="720090" cy="694107"/>
          </a:xfrm>
          <a:prstGeom prst="rect">
            <a:avLst/>
          </a:prstGeom>
        </p:spPr>
      </p:pic>
      <p:pic>
        <p:nvPicPr>
          <p:cNvPr id="10" name="图片 9"/>
          <p:cNvPicPr/>
          <p:nvPr userDrawn="1">
            <p:custDataLst>
              <p:tags r:id="rId6"/>
            </p:custDataLst>
          </p:nvPr>
        </p:nvPicPr>
        <p:blipFill>
          <a:blip r:embed="rId7" r:link="rId8" cstate="screen"/>
          <a:stretch>
            <a:fillRect/>
          </a:stretch>
        </p:blipFill>
        <p:spPr>
          <a:xfrm>
            <a:off x="0" y="6166388"/>
            <a:ext cx="720090" cy="691612"/>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9" name="图片 8"/>
          <p:cNvPicPr/>
          <p:nvPr userDrawn="1">
            <p:custDataLst>
              <p:tags r:id="rId3"/>
            </p:custDataLst>
          </p:nvPr>
        </p:nvPicPr>
        <p:blipFill>
          <a:blip r:embed="rId4" r:link="rId5"/>
          <a:stretch>
            <a:fillRect/>
          </a:stretch>
        </p:blipFill>
        <p:spPr>
          <a:xfrm>
            <a:off x="10571797" y="5296259"/>
            <a:ext cx="1620202" cy="1561742"/>
          </a:xfrm>
          <a:prstGeom prst="rect">
            <a:avLst/>
          </a:prstGeom>
        </p:spPr>
      </p:pic>
      <p:pic>
        <p:nvPicPr>
          <p:cNvPr id="8" name="图片 7"/>
          <p:cNvPicPr/>
          <p:nvPr userDrawn="1">
            <p:custDataLst>
              <p:tags r:id="rId6"/>
            </p:custDataLst>
          </p:nvPr>
        </p:nvPicPr>
        <p:blipFill>
          <a:blip r:embed="rId7" r:link="rId8"/>
          <a:stretch>
            <a:fillRect/>
          </a:stretch>
        </p:blipFill>
        <p:spPr>
          <a:xfrm>
            <a:off x="0" y="5301873"/>
            <a:ext cx="1620202" cy="1556127"/>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8" name="矩形 7"/>
          <p:cNvSpPr/>
          <p:nvPr userDrawn="1">
            <p:custDataLst>
              <p:tags r:id="rId5"/>
            </p:custDataLst>
          </p:nvPr>
        </p:nvSpPr>
        <p:spPr>
          <a:xfrm>
            <a:off x="292075" y="303809"/>
            <a:ext cx="11607851"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9"/>
            </p:custDataLst>
          </p:nvPr>
        </p:nvSpPr>
        <p:spPr>
          <a:xfrm>
            <a:off x="2921000" y="3971925"/>
            <a:ext cx="6350000" cy="499429"/>
          </a:xfrm>
        </p:spPr>
        <p:txBody>
          <a:bodyPr vert="horz" wrap="square" lIns="91440" tIns="45720" rIns="91440" bIns="4572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幼圆" panose="02010509060101010101"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10"/>
            </p:custDataLst>
          </p:nvPr>
        </p:nvSpPr>
        <p:spPr>
          <a:xfrm>
            <a:off x="2921000" y="2507933"/>
            <a:ext cx="6350000"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7200" b="0" spc="0">
                <a:solidFill>
                  <a:schemeClr val="tx1">
                    <a:lumMod val="85000"/>
                    <a:lumOff val="15000"/>
                  </a:schemeClr>
                </a:solidFill>
                <a:latin typeface="Arial" panose="020B0604020202020204" pitchFamily="34" charset="0"/>
                <a:ea typeface="汉仪乐喵体W"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标题 1"/>
          <p:cNvSpPr>
            <a:spLocks noGrp="1"/>
          </p:cNvSpPr>
          <p:nvPr>
            <p:ph type="title"/>
            <p:custDataLst>
              <p:tags r:id="rId5"/>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4064000" y="5286803"/>
            <a:ext cx="4064000" cy="1571197"/>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cxnSp>
        <p:nvCxnSpPr>
          <p:cNvPr id="8" name="直接连接符 7"/>
          <p:cNvCxnSpPr/>
          <p:nvPr userDrawn="1">
            <p:custDataLst>
              <p:tags r:id="rId8"/>
            </p:custDataLst>
          </p:nvPr>
        </p:nvCxnSpPr>
        <p:spPr>
          <a:xfrm>
            <a:off x="2935605" y="1463357"/>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custDataLst>
              <p:tags r:id="rId9"/>
            </p:custDataLst>
          </p:nvPr>
        </p:nvCxnSpPr>
        <p:spPr>
          <a:xfrm>
            <a:off x="2935605" y="3616642"/>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ctrTitle" idx="14" hasCustomPrompt="1"/>
            <p:custDataLst>
              <p:tags r:id="rId10"/>
            </p:custDataLst>
          </p:nvPr>
        </p:nvSpPr>
        <p:spPr>
          <a:xfrm>
            <a:off x="4702174" y="1801177"/>
            <a:ext cx="4835525" cy="835660"/>
          </a:xfrm>
        </p:spPr>
        <p:txBody>
          <a:bodyPr vert="horz" wrap="square" lIns="91440" tIns="45720" rIns="91440" bIns="45720" anchor="b" anchorCtr="0">
            <a:normAutofit/>
          </a:bodyPr>
          <a:lstStyle>
            <a:lvl1pPr marL="0" marR="0" indent="0" algn="l"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lumMod val="85000"/>
                    <a:lumOff val="15000"/>
                  </a:schemeClr>
                </a:solidFill>
                <a:latin typeface="Arial" panose="020B0604020202020204" pitchFamily="34" charset="0"/>
                <a:ea typeface="汉仪乐喵体W" panose="00020600040101010101"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1"/>
            </p:custDataLst>
          </p:nvPr>
        </p:nvSpPr>
        <p:spPr>
          <a:xfrm>
            <a:off x="4702174" y="2681288"/>
            <a:ext cx="4835525" cy="480695"/>
          </a:xfrm>
        </p:spPr>
        <p:txBody>
          <a:bodyPr vert="horz" wrap="square" lIns="91440" tIns="45720" rIns="91440" bIns="45720" anchor="t" anchorCtr="0">
            <a:normAutofit/>
          </a:bodyPr>
          <a:lstStyle>
            <a:lvl1pPr marL="0" marR="0" indent="0" algn="l"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幼圆" panose="02010509060101010101"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标题 1"/>
          <p:cNvSpPr>
            <a:spLocks noGrp="1"/>
          </p:cNvSpPr>
          <p:nvPr>
            <p:ph type="title"/>
            <p:custDataLst>
              <p:tags r:id="rId5"/>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幼圆" panose="02010509060101010101" pitchFamily="49" charset="-122"/>
              </a:defRPr>
            </a:lvl1pPr>
            <a:lvl2pPr eaLnBrk="1" fontAlgn="auto" latinLnBrk="0" hangingPunct="1">
              <a:defRPr sz="1600">
                <a:solidFill>
                  <a:schemeClr val="tx1"/>
                </a:solidFill>
                <a:latin typeface="Arial" panose="020B0604020202020204" pitchFamily="34" charset="0"/>
                <a:ea typeface="幼圆" panose="02010509060101010101" pitchFamily="49" charset="-122"/>
              </a:defRPr>
            </a:lvl2pPr>
            <a:lvl3pPr eaLnBrk="1" fontAlgn="auto" latinLnBrk="0" hangingPunct="1">
              <a:defRPr sz="1600">
                <a:solidFill>
                  <a:schemeClr val="tx1"/>
                </a:solidFill>
                <a:latin typeface="Arial" panose="020B0604020202020204" pitchFamily="34" charset="0"/>
                <a:ea typeface="幼圆" panose="02010509060101010101" pitchFamily="49" charset="-122"/>
              </a:defRPr>
            </a:lvl3pPr>
            <a:lvl4pPr eaLnBrk="1" fontAlgn="auto" latinLnBrk="0" hangingPunct="1">
              <a:defRPr sz="1600">
                <a:solidFill>
                  <a:schemeClr val="tx1"/>
                </a:solidFill>
                <a:latin typeface="Arial" panose="020B0604020202020204" pitchFamily="34" charset="0"/>
                <a:ea typeface="幼圆" panose="02010509060101010101" pitchFamily="49" charset="-122"/>
              </a:defRPr>
            </a:lvl4pPr>
            <a:lvl5pPr eaLnBrk="1" fontAlgn="auto" latinLnBrk="0" hangingPunct="1">
              <a:defRPr sz="160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标题 1"/>
          <p:cNvSpPr>
            <a:spLocks noGrp="1"/>
          </p:cNvSpPr>
          <p:nvPr>
            <p:ph type="title"/>
            <p:custDataLst>
              <p:tags r:id="rId5"/>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幼圆"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9" name="灯片编号占位符 8"/>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7498080" y="1732107"/>
            <a:ext cx="4389120" cy="3393785"/>
          </a:xfrm>
          <a:prstGeom prst="rect">
            <a:avLst/>
          </a:prstGeom>
        </p:spPr>
      </p:pic>
      <p:pic>
        <p:nvPicPr>
          <p:cNvPr id="6" name="图片 5"/>
          <p:cNvPicPr/>
          <p:nvPr userDrawn="1">
            <p:custDataLst>
              <p:tags r:id="rId5"/>
            </p:custDataLst>
          </p:nvPr>
        </p:nvPicPr>
        <p:blipFill>
          <a:blip r:embed="rId6" r:link="rId7" cstate="screen"/>
          <a:stretch>
            <a:fillRect/>
          </a:stretch>
        </p:blipFill>
        <p:spPr>
          <a:xfrm>
            <a:off x="0" y="6163893"/>
            <a:ext cx="720090" cy="694107"/>
          </a:xfrm>
          <a:prstGeom prst="rect">
            <a:avLst/>
          </a:prstGeom>
        </p:spPr>
      </p:pic>
      <p:sp>
        <p:nvSpPr>
          <p:cNvPr id="2" name="标题 1"/>
          <p:cNvSpPr>
            <a:spLocks noGrp="1"/>
          </p:cNvSpPr>
          <p:nvPr>
            <p:ph type="title"/>
            <p:custDataLst>
              <p:tags r:id="rId8"/>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标题 1"/>
          <p:cNvSpPr>
            <a:spLocks noGrp="1"/>
          </p:cNvSpPr>
          <p:nvPr>
            <p:ph type="title"/>
            <p:custDataLst>
              <p:tags r:id="rId5"/>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竖排标题 1"/>
          <p:cNvSpPr>
            <a:spLocks noGrp="1"/>
          </p:cNvSpPr>
          <p:nvPr>
            <p:ph type="title" orient="vert"/>
            <p:custDataLst>
              <p:tags r:id="rId5"/>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幼圆" panose="02010509060101010101" pitchFamily="49" charset="-122"/>
              </a:defRPr>
            </a:lvl1pPr>
            <a:lvl2pPr indent="0" eaLnBrk="1" fontAlgn="auto" latinLnBrk="0" hangingPunct="1">
              <a:defRPr>
                <a:solidFill>
                  <a:schemeClr val="tx1"/>
                </a:solidFill>
                <a:latin typeface="Arial" panose="020B0604020202020204" pitchFamily="34" charset="0"/>
                <a:ea typeface="幼圆" panose="02010509060101010101" pitchFamily="49" charset="-122"/>
              </a:defRPr>
            </a:lvl2pPr>
            <a:lvl3pPr indent="0" eaLnBrk="1" fontAlgn="auto" latinLnBrk="0" hangingPunct="1">
              <a:defRPr>
                <a:solidFill>
                  <a:schemeClr val="tx1"/>
                </a:solidFill>
                <a:latin typeface="Arial" panose="020B0604020202020204" pitchFamily="34" charset="0"/>
                <a:ea typeface="幼圆" panose="02010509060101010101" pitchFamily="49" charset="-122"/>
              </a:defRPr>
            </a:lvl3pPr>
            <a:lvl4pPr indent="0" eaLnBrk="1" fontAlgn="auto" latinLnBrk="0" hangingPunct="1">
              <a:defRPr>
                <a:solidFill>
                  <a:schemeClr val="tx1"/>
                </a:solidFill>
                <a:latin typeface="Arial" panose="020B0604020202020204" pitchFamily="34" charset="0"/>
                <a:ea typeface="幼圆" panose="02010509060101010101" pitchFamily="49" charset="-122"/>
              </a:defRPr>
            </a:lvl4pPr>
            <a:lvl5pPr indent="0" eaLnBrk="1" fontAlgn="auto" latinLnBrk="0" hangingPunct="1">
              <a:defRPr>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stretch>
            <a:fillRect/>
          </a:stretch>
        </p:blipFill>
        <p:spPr>
          <a:xfrm>
            <a:off x="0" y="0"/>
            <a:ext cx="12192000" cy="6858000"/>
          </a:xfrm>
          <a:prstGeom prst="rect">
            <a:avLst/>
          </a:prstGeom>
        </p:spPr>
      </p:pic>
      <p:sp>
        <p:nvSpPr>
          <p:cNvPr id="8" name="矩形 7"/>
          <p:cNvSpPr/>
          <p:nvPr userDrawn="1">
            <p:custDataLst>
              <p:tags r:id="rId5"/>
            </p:custDataLst>
          </p:nvPr>
        </p:nvSpPr>
        <p:spPr>
          <a:xfrm>
            <a:off x="292075" y="303809"/>
            <a:ext cx="11607851" cy="6250382"/>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9"/>
            </p:custDataLst>
          </p:nvPr>
        </p:nvSpPr>
        <p:spPr>
          <a:xfrm>
            <a:off x="3201034" y="3600450"/>
            <a:ext cx="5789930" cy="581025"/>
          </a:xfrm>
        </p:spPr>
        <p:txBody>
          <a:bodyPr vert="horz" wrap="square" lIns="91440" tIns="45720" rIns="91440" bIns="4572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300">
                <a:solidFill>
                  <a:schemeClr val="tx1">
                    <a:lumMod val="85000"/>
                    <a:lumOff val="15000"/>
                  </a:schemeClr>
                </a:solidFill>
                <a:latin typeface="Arial" panose="020B0604020202020204" pitchFamily="34" charset="0"/>
                <a:ea typeface="幼圆" panose="02010509060101010101" pitchFamily="49"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单击此处编辑文本</a:t>
            </a:r>
            <a:endParaRPr lang="zh-CN" altLang="en-US" dirty="0"/>
          </a:p>
        </p:txBody>
      </p:sp>
      <p:sp>
        <p:nvSpPr>
          <p:cNvPr id="2" name="标题 1"/>
          <p:cNvSpPr>
            <a:spLocks noGrp="1"/>
          </p:cNvSpPr>
          <p:nvPr>
            <p:ph type="title" idx="13" hasCustomPrompt="1"/>
            <p:custDataLst>
              <p:tags r:id="rId10"/>
            </p:custDataLst>
          </p:nvPr>
        </p:nvSpPr>
        <p:spPr>
          <a:xfrm>
            <a:off x="3201035" y="2041525"/>
            <a:ext cx="5789930" cy="1398905"/>
          </a:xfrm>
        </p:spPr>
        <p:txBody>
          <a:bodyPr vert="horz" wrap="square" lIns="91440" tIns="45720" rIns="91440" bIns="4572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乐喵体W"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screen"/>
          <a:stretch>
            <a:fillRect/>
          </a:stretch>
        </p:blipFill>
        <p:spPr>
          <a:xfrm>
            <a:off x="11471910" y="6163893"/>
            <a:ext cx="720090" cy="694107"/>
          </a:xfrm>
          <a:prstGeom prst="rect">
            <a:avLst/>
          </a:prstGeom>
        </p:spPr>
      </p:pic>
      <p:sp>
        <p:nvSpPr>
          <p:cNvPr id="2" name="标题 1"/>
          <p:cNvSpPr>
            <a:spLocks noGrp="1"/>
          </p:cNvSpPr>
          <p:nvPr>
            <p:ph type="title"/>
            <p:custDataLst>
              <p:tags r:id="rId5"/>
            </p:custDataLst>
          </p:nvPr>
        </p:nvSpPr>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292075"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11471910" y="6163893"/>
            <a:ext cx="720090" cy="694107"/>
          </a:xfrm>
          <a:prstGeom prst="rect">
            <a:avLst/>
          </a:prstGeom>
        </p:spPr>
      </p:pic>
      <p:sp>
        <p:nvSpPr>
          <p:cNvPr id="2" name="标题 1"/>
          <p:cNvSpPr>
            <a:spLocks noGrp="1"/>
          </p:cNvSpPr>
          <p:nvPr>
            <p:ph type="title" hasCustomPrompt="1"/>
            <p:custDataLst>
              <p:tags r:id="rId6"/>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8" name="图片 7"/>
          <p:cNvPicPr/>
          <p:nvPr userDrawn="1">
            <p:custDataLst>
              <p:tags r:id="rId3"/>
            </p:custDataLst>
          </p:nvPr>
        </p:nvPicPr>
        <p:blipFill>
          <a:blip r:embed="rId4" r:link="rId5" cstate="screen"/>
          <a:stretch>
            <a:fillRect/>
          </a:stretch>
        </p:blipFill>
        <p:spPr>
          <a:xfrm>
            <a:off x="11471910" y="0"/>
            <a:ext cx="720090" cy="694107"/>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幼圆"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0"/>
            <a:ext cx="720090" cy="694107"/>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11471910" y="0"/>
            <a:ext cx="720090" cy="691612"/>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幼圆"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userDrawn="1">
            <p:custDataLst>
              <p:tags r:id="rId3"/>
            </p:custDataLst>
          </p:nvPr>
        </p:nvPicPr>
        <p:blipFill>
          <a:blip r:embed="rId4" r:link="rId5" cstate="screen"/>
          <a:stretch>
            <a:fillRect/>
          </a:stretch>
        </p:blipFill>
        <p:spPr>
          <a:xfrm>
            <a:off x="0" y="0"/>
            <a:ext cx="720090" cy="694107"/>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11471910" y="0"/>
            <a:ext cx="720090" cy="691612"/>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2" name="图片 11"/>
          <p:cNvPicPr/>
          <p:nvPr userDrawn="1">
            <p:custDataLst>
              <p:tags r:id="rId3"/>
            </p:custDataLst>
          </p:nvPr>
        </p:nvPicPr>
        <p:blipFill>
          <a:blip r:embed="rId4" r:link="rId5" cstate="screen"/>
          <a:stretch>
            <a:fillRect/>
          </a:stretch>
        </p:blipFill>
        <p:spPr>
          <a:xfrm>
            <a:off x="11471910" y="6163893"/>
            <a:ext cx="720090" cy="694107"/>
          </a:xfrm>
          <a:prstGeom prst="rect">
            <a:avLst/>
          </a:prstGeom>
        </p:spPr>
      </p:pic>
      <p:pic>
        <p:nvPicPr>
          <p:cNvPr id="10" name="图片 9"/>
          <p:cNvPicPr/>
          <p:nvPr userDrawn="1">
            <p:custDataLst>
              <p:tags r:id="rId6"/>
            </p:custDataLst>
          </p:nvPr>
        </p:nvPicPr>
        <p:blipFill>
          <a:blip r:embed="rId7" r:link="rId8" cstate="screen"/>
          <a:stretch>
            <a:fillRect/>
          </a:stretch>
        </p:blipFill>
        <p:spPr>
          <a:xfrm>
            <a:off x="0" y="6166388"/>
            <a:ext cx="720090" cy="691612"/>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9" name="图片 8"/>
          <p:cNvPicPr/>
          <p:nvPr userDrawn="1">
            <p:custDataLst>
              <p:tags r:id="rId3"/>
            </p:custDataLst>
          </p:nvPr>
        </p:nvPicPr>
        <p:blipFill>
          <a:blip r:embed="rId4" r:link="rId5"/>
          <a:stretch>
            <a:fillRect/>
          </a:stretch>
        </p:blipFill>
        <p:spPr>
          <a:xfrm>
            <a:off x="10571797" y="5296259"/>
            <a:ext cx="1620202" cy="1561742"/>
          </a:xfrm>
          <a:prstGeom prst="rect">
            <a:avLst/>
          </a:prstGeom>
        </p:spPr>
      </p:pic>
      <p:pic>
        <p:nvPicPr>
          <p:cNvPr id="8" name="图片 7"/>
          <p:cNvPicPr/>
          <p:nvPr userDrawn="1">
            <p:custDataLst>
              <p:tags r:id="rId6"/>
            </p:custDataLst>
          </p:nvPr>
        </p:nvPicPr>
        <p:blipFill>
          <a:blip r:embed="rId7" r:link="rId8"/>
          <a:stretch>
            <a:fillRect/>
          </a:stretch>
        </p:blipFill>
        <p:spPr>
          <a:xfrm>
            <a:off x="0" y="5301873"/>
            <a:ext cx="1620202" cy="1556127"/>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96.xml"/><Relationship Id="rId23" Type="http://schemas.openxmlformats.org/officeDocument/2006/relationships/tags" Target="../tags/tag195.xml"/><Relationship Id="rId22" Type="http://schemas.openxmlformats.org/officeDocument/2006/relationships/tags" Target="../tags/tag194.xml"/><Relationship Id="rId21" Type="http://schemas.openxmlformats.org/officeDocument/2006/relationships/tags" Target="../tags/tag193.xml"/><Relationship Id="rId20" Type="http://schemas.openxmlformats.org/officeDocument/2006/relationships/tags" Target="../tags/tag192.xml"/><Relationship Id="rId2" Type="http://schemas.openxmlformats.org/officeDocument/2006/relationships/slideLayout" Target="../slideLayouts/slideLayout13.xml"/><Relationship Id="rId19" Type="http://schemas.openxmlformats.org/officeDocument/2006/relationships/tags" Target="../tags/tag191.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5" Type="http://schemas.openxmlformats.org/officeDocument/2006/relationships/theme" Target="../theme/theme3.xml"/><Relationship Id="rId24" Type="http://schemas.openxmlformats.org/officeDocument/2006/relationships/tags" Target="../tags/tag330.xml"/><Relationship Id="rId23" Type="http://schemas.openxmlformats.org/officeDocument/2006/relationships/tags" Target="../tags/tag329.xml"/><Relationship Id="rId22" Type="http://schemas.openxmlformats.org/officeDocument/2006/relationships/tags" Target="../tags/tag328.xml"/><Relationship Id="rId21" Type="http://schemas.openxmlformats.org/officeDocument/2006/relationships/tags" Target="../tags/tag327.xml"/><Relationship Id="rId20" Type="http://schemas.openxmlformats.org/officeDocument/2006/relationships/tags" Target="../tags/tag326.xml"/><Relationship Id="rId2" Type="http://schemas.openxmlformats.org/officeDocument/2006/relationships/slideLayout" Target="../slideLayouts/slideLayout31.xml"/><Relationship Id="rId19" Type="http://schemas.openxmlformats.org/officeDocument/2006/relationships/tags" Target="../tags/tag325.xml"/><Relationship Id="rId18" Type="http://schemas.openxmlformats.org/officeDocument/2006/relationships/slideLayout" Target="../slideLayouts/slideLayout47.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幼圆"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幼圆"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33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372.xml"/><Relationship Id="rId5" Type="http://schemas.openxmlformats.org/officeDocument/2006/relationships/tags" Target="../tags/tag371.xml"/><Relationship Id="rId4" Type="http://schemas.openxmlformats.org/officeDocument/2006/relationships/tags" Target="../tags/tag370.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 Type="http://schemas.openxmlformats.org/officeDocument/2006/relationships/tags" Target="../tags/tag3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9" Type="http://schemas.openxmlformats.org/officeDocument/2006/relationships/tags" Target="../tags/tag378.xml"/><Relationship Id="rId8" Type="http://schemas.openxmlformats.org/officeDocument/2006/relationships/image" Target="../media/image8.png"/><Relationship Id="rId7" Type="http://schemas.openxmlformats.org/officeDocument/2006/relationships/tags" Target="../tags/tag377.xml"/><Relationship Id="rId6" Type="http://schemas.openxmlformats.org/officeDocument/2006/relationships/tags" Target="../tags/tag376.xml"/><Relationship Id="rId5" Type="http://schemas.openxmlformats.org/officeDocument/2006/relationships/tags" Target="../tags/tag375.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74.xml"/><Relationship Id="rId14" Type="http://schemas.openxmlformats.org/officeDocument/2006/relationships/slideLayout" Target="../slideLayouts/slideLayout36.xml"/><Relationship Id="rId13" Type="http://schemas.openxmlformats.org/officeDocument/2006/relationships/tags" Target="../tags/tag381.xml"/><Relationship Id="rId12" Type="http://schemas.openxmlformats.org/officeDocument/2006/relationships/tags" Target="../tags/tag380.xml"/><Relationship Id="rId11" Type="http://schemas.openxmlformats.org/officeDocument/2006/relationships/image" Target="../media/image9.jpeg"/><Relationship Id="rId10" Type="http://schemas.openxmlformats.org/officeDocument/2006/relationships/tags" Target="../tags/tag379.xml"/><Relationship Id="rId1" Type="http://schemas.openxmlformats.org/officeDocument/2006/relationships/tags" Target="../tags/tag373.xml"/></Relationships>
</file>

<file path=ppt/slides/_rels/slide2.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image" Target="../media/image8.png"/><Relationship Id="rId7" Type="http://schemas.openxmlformats.org/officeDocument/2006/relationships/tags" Target="../tags/tag336.xml"/><Relationship Id="rId6" Type="http://schemas.openxmlformats.org/officeDocument/2006/relationships/tags" Target="../tags/tag335.xml"/><Relationship Id="rId5" Type="http://schemas.openxmlformats.org/officeDocument/2006/relationships/tags" Target="../tags/tag33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33.xml"/><Relationship Id="rId14" Type="http://schemas.openxmlformats.org/officeDocument/2006/relationships/slideLayout" Target="../slideLayouts/slideLayout36.xml"/><Relationship Id="rId13" Type="http://schemas.openxmlformats.org/officeDocument/2006/relationships/tags" Target="../tags/tag340.xml"/><Relationship Id="rId12" Type="http://schemas.openxmlformats.org/officeDocument/2006/relationships/tags" Target="../tags/tag339.xml"/><Relationship Id="rId11" Type="http://schemas.openxmlformats.org/officeDocument/2006/relationships/image" Target="../media/image9.jpeg"/><Relationship Id="rId10" Type="http://schemas.openxmlformats.org/officeDocument/2006/relationships/tags" Target="../tags/tag338.xml"/><Relationship Id="rId1" Type="http://schemas.openxmlformats.org/officeDocument/2006/relationships/tags" Target="../tags/tag3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 Type="http://schemas.openxmlformats.org/officeDocument/2006/relationships/tags" Target="../tags/tag3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9" Type="http://schemas.openxmlformats.org/officeDocument/2006/relationships/tags" Target="../tags/tag387.xml"/><Relationship Id="rId8" Type="http://schemas.openxmlformats.org/officeDocument/2006/relationships/image" Target="../media/image8.png"/><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83.xml"/><Relationship Id="rId14" Type="http://schemas.openxmlformats.org/officeDocument/2006/relationships/slideLayout" Target="../slideLayouts/slideLayout36.xml"/><Relationship Id="rId13" Type="http://schemas.openxmlformats.org/officeDocument/2006/relationships/tags" Target="../tags/tag390.xml"/><Relationship Id="rId12" Type="http://schemas.openxmlformats.org/officeDocument/2006/relationships/tags" Target="../tags/tag389.xml"/><Relationship Id="rId11" Type="http://schemas.openxmlformats.org/officeDocument/2006/relationships/image" Target="../media/image9.jpeg"/><Relationship Id="rId10" Type="http://schemas.openxmlformats.org/officeDocument/2006/relationships/tags" Target="../tags/tag388.xml"/><Relationship Id="rId1" Type="http://schemas.openxmlformats.org/officeDocument/2006/relationships/tags" Target="../tags/tag38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348.xml"/><Relationship Id="rId5" Type="http://schemas.openxmlformats.org/officeDocument/2006/relationships/tags" Target="../tags/tag347.xml"/><Relationship Id="rId4" Type="http://schemas.openxmlformats.org/officeDocument/2006/relationships/tags" Target="../tags/tag346.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 Type="http://schemas.openxmlformats.org/officeDocument/2006/relationships/tags" Target="../tags/tag34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9" Type="http://schemas.openxmlformats.org/officeDocument/2006/relationships/tags" Target="../tags/tag396.xml"/><Relationship Id="rId8" Type="http://schemas.openxmlformats.org/officeDocument/2006/relationships/image" Target="../media/image8.png"/><Relationship Id="rId7" Type="http://schemas.openxmlformats.org/officeDocument/2006/relationships/tags" Target="../tags/tag395.xml"/><Relationship Id="rId6" Type="http://schemas.openxmlformats.org/officeDocument/2006/relationships/tags" Target="../tags/tag394.xml"/><Relationship Id="rId5" Type="http://schemas.openxmlformats.org/officeDocument/2006/relationships/tags" Target="../tags/tag393.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392.xml"/><Relationship Id="rId14" Type="http://schemas.openxmlformats.org/officeDocument/2006/relationships/slideLayout" Target="../slideLayouts/slideLayout36.xml"/><Relationship Id="rId13" Type="http://schemas.openxmlformats.org/officeDocument/2006/relationships/tags" Target="../tags/tag399.xml"/><Relationship Id="rId12" Type="http://schemas.openxmlformats.org/officeDocument/2006/relationships/tags" Target="../tags/tag398.xml"/><Relationship Id="rId11" Type="http://schemas.openxmlformats.org/officeDocument/2006/relationships/image" Target="../media/image9.jpeg"/><Relationship Id="rId10" Type="http://schemas.openxmlformats.org/officeDocument/2006/relationships/tags" Target="../tags/tag397.xml"/><Relationship Id="rId1" Type="http://schemas.openxmlformats.org/officeDocument/2006/relationships/tags" Target="../tags/tag39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 Type="http://schemas.openxmlformats.org/officeDocument/2006/relationships/tags" Target="../tags/tag34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356.xml"/><Relationship Id="rId5" Type="http://schemas.openxmlformats.org/officeDocument/2006/relationships/tags" Target="../tags/tag355.xml"/><Relationship Id="rId4" Type="http://schemas.openxmlformats.org/officeDocument/2006/relationships/tags" Target="../tags/tag354.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 Type="http://schemas.openxmlformats.org/officeDocument/2006/relationships/tags" Target="../tags/tag3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9" Type="http://schemas.openxmlformats.org/officeDocument/2006/relationships/tags" Target="../tags/tag405.xml"/><Relationship Id="rId8" Type="http://schemas.openxmlformats.org/officeDocument/2006/relationships/image" Target="../media/image8.png"/><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401.xml"/><Relationship Id="rId14" Type="http://schemas.openxmlformats.org/officeDocument/2006/relationships/slideLayout" Target="../slideLayouts/slideLayout36.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image" Target="../media/image9.jpeg"/><Relationship Id="rId10" Type="http://schemas.openxmlformats.org/officeDocument/2006/relationships/tags" Target="../tags/tag406.xml"/><Relationship Id="rId1" Type="http://schemas.openxmlformats.org/officeDocument/2006/relationships/tags" Target="../tags/tag40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0.png"/><Relationship Id="rId1" Type="http://schemas.openxmlformats.org/officeDocument/2006/relationships/tags" Target="../tags/tag40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1.png"/><Relationship Id="rId1" Type="http://schemas.openxmlformats.org/officeDocument/2006/relationships/tags" Target="../tags/tag410.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12.png"/><Relationship Id="rId1" Type="http://schemas.openxmlformats.org/officeDocument/2006/relationships/tags" Target="../tags/tag411.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 Type="http://schemas.openxmlformats.org/officeDocument/2006/relationships/tags" Target="../tags/tag35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ags" Target="../tags/tag41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ags" Target="../tags/tag41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ags" Target="../tags/tag414.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ags" Target="../tags/tag41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16.xml"/><Relationship Id="rId1" Type="http://schemas.openxmlformats.org/officeDocument/2006/relationships/image" Target="../media/image13.jpe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tags" Target="../tags/tag417.xml"/><Relationship Id="rId1" Type="http://schemas.openxmlformats.org/officeDocument/2006/relationships/image" Target="../media/image14.jpeg"/></Relationships>
</file>

<file path=ppt/slides/_rels/slide78.xml.rels><?xml version="1.0" encoding="UTF-8" standalone="yes"?>
<Relationships xmlns="http://schemas.openxmlformats.org/package/2006/relationships"><Relationship Id="rId9" Type="http://schemas.openxmlformats.org/officeDocument/2006/relationships/tags" Target="../tags/tag422.xml"/><Relationship Id="rId8" Type="http://schemas.openxmlformats.org/officeDocument/2006/relationships/tags" Target="../tags/tag421.xml"/><Relationship Id="rId7" Type="http://schemas.openxmlformats.org/officeDocument/2006/relationships/image" Target="file:///E:\400px_tools/pic_temp/1_pic_quater_left_down.png" TargetMode="External"/><Relationship Id="rId6" Type="http://schemas.openxmlformats.org/officeDocument/2006/relationships/image" Target="../media/image5.png"/><Relationship Id="rId5" Type="http://schemas.openxmlformats.org/officeDocument/2006/relationships/tags" Target="../tags/tag420.xml"/><Relationship Id="rId4" Type="http://schemas.openxmlformats.org/officeDocument/2006/relationships/image" Target="file:///E:\400px_tools/pic_temp/0_pic_quater_right_up.png" TargetMode="External"/><Relationship Id="rId3" Type="http://schemas.openxmlformats.org/officeDocument/2006/relationships/image" Target="../media/image2.png"/><Relationship Id="rId2" Type="http://schemas.openxmlformats.org/officeDocument/2006/relationships/tags" Target="../tags/tag419.xml"/><Relationship Id="rId14" Type="http://schemas.openxmlformats.org/officeDocument/2006/relationships/slideLayout" Target="../slideLayouts/slideLayout36.xml"/><Relationship Id="rId13" Type="http://schemas.openxmlformats.org/officeDocument/2006/relationships/tags" Target="../tags/tag424.xml"/><Relationship Id="rId12" Type="http://schemas.openxmlformats.org/officeDocument/2006/relationships/image" Target="../media/image16.jpeg"/><Relationship Id="rId11" Type="http://schemas.openxmlformats.org/officeDocument/2006/relationships/tags" Target="../tags/tag423.xml"/><Relationship Id="rId10" Type="http://schemas.openxmlformats.org/officeDocument/2006/relationships/image" Target="../media/image15.png"/><Relationship Id="rId1" Type="http://schemas.openxmlformats.org/officeDocument/2006/relationships/tags" Target="../tags/tag418.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 Type="http://schemas.openxmlformats.org/officeDocument/2006/relationships/tags" Target="../tags/tag361.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image" Target="file:///E:\400px_tools/pic_temp/0_pic_quater_right_up.png" TargetMode="External"/><Relationship Id="rId2" Type="http://schemas.openxmlformats.org/officeDocument/2006/relationships/image" Target="../media/image2.png"/><Relationship Id="rId1" Type="http://schemas.openxmlformats.org/officeDocument/2006/relationships/tags" Target="../tags/tag3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68065" y="1447165"/>
            <a:ext cx="5947410" cy="1116965"/>
          </a:xfrm>
          <a:prstGeom prst="rect">
            <a:avLst/>
          </a:prstGeom>
          <a:noFill/>
        </p:spPr>
        <p:txBody>
          <a:bodyPr wrap="square" rtlCol="0">
            <a:noAutofit/>
          </a:bodyPr>
          <a:p>
            <a:r>
              <a:rPr lang="zh-CN" altLang="zh-CN" sz="3200">
                <a:latin typeface="华光琥珀_CNKI" panose="02000500000000000000" charset="-122"/>
                <a:ea typeface="华光琥珀_CNKI" panose="02000500000000000000" charset="-122"/>
                <a:cs typeface="华光琥珀_CNKI" panose="02000500000000000000" charset="-122"/>
              </a:rPr>
              <a:t>课后练习答案</a:t>
            </a:r>
            <a:r>
              <a:rPr lang="en-US" altLang="zh-CN" sz="3200">
                <a:latin typeface="华光琥珀_CNKI" panose="02000500000000000000" charset="-122"/>
                <a:ea typeface="华光琥珀_CNKI" panose="02000500000000000000" charset="-122"/>
                <a:cs typeface="华光琥珀_CNKI" panose="02000500000000000000" charset="-122"/>
              </a:rPr>
              <a:t>+Text B</a:t>
            </a:r>
            <a:endParaRPr lang="en-US" altLang="zh-CN" sz="3200">
              <a:latin typeface="华光琥珀_CNKI" panose="02000500000000000000" charset="-122"/>
              <a:ea typeface="华光琥珀_CNKI" panose="02000500000000000000" charset="-122"/>
              <a:cs typeface="华光琥珀_CNKI" panose="02000500000000000000"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2" r:link="rId3" cstate="screen"/>
          <a:stretch>
            <a:fillRect/>
          </a:stretch>
        </p:blipFill>
        <p:spPr>
          <a:xfrm>
            <a:off x="11471910" y="6163893"/>
            <a:ext cx="720090" cy="694107"/>
          </a:xfrm>
          <a:prstGeom prst="rect">
            <a:avLst/>
          </a:prstGeom>
        </p:spPr>
      </p:pic>
      <p:sp>
        <p:nvSpPr>
          <p:cNvPr id="2" name="标题 1"/>
          <p:cNvSpPr>
            <a:spLocks noGrp="1"/>
          </p:cNvSpPr>
          <p:nvPr>
            <p:ph type="title" idx="4294967295"/>
            <p:custDataLst>
              <p:tags r:id="rId4"/>
            </p:custDataLst>
          </p:nvPr>
        </p:nvSpPr>
        <p:spPr>
          <a:xfrm>
            <a:off x="669882" y="443234"/>
            <a:ext cx="10852237" cy="441964"/>
          </a:xfr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lgn="l">
              <a:buClrTx/>
              <a:buSzTx/>
              <a:buFontTx/>
            </a:pPr>
            <a:r>
              <a:rPr lang="en-US" altLang="zh-CN">
                <a:solidFill>
                  <a:schemeClr val="dk1"/>
                </a:solidFill>
                <a:ea typeface="汉仪旗黑-55简" panose="00020600040101010101" charset="-122"/>
                <a:sym typeface="+mn-ea"/>
              </a:rPr>
              <a:t>Language in Use</a:t>
            </a:r>
            <a:endParaRPr lang="en-US" altLang="zh-CN">
              <a:solidFill>
                <a:schemeClr val="dk1"/>
              </a:solidFill>
              <a:ea typeface="汉仪旗黑-55简" panose="00020600040101010101" charset="-122"/>
              <a:sym typeface="+mn-ea"/>
            </a:endParaRPr>
          </a:p>
        </p:txBody>
      </p:sp>
      <p:sp>
        <p:nvSpPr>
          <p:cNvPr id="3" name="内容占位符 2"/>
          <p:cNvSpPr>
            <a:spLocks noGrp="1"/>
          </p:cNvSpPr>
          <p:nvPr>
            <p:ph idx="4294967295"/>
            <p:custDataLst>
              <p:tags r:id="rId5"/>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ClrTx/>
              <a:buSzTx/>
            </a:pPr>
            <a:r>
              <a:rPr lang="en-US" altLang="zh-CN">
                <a:solidFill>
                  <a:schemeClr val="dk1"/>
                </a:solidFill>
                <a:ea typeface="汉仪旗黑-55简" panose="00020600040101010101" charset="-122"/>
                <a:cs typeface="Times New Roman" panose="02020603050405020304" charset="0"/>
                <a:sym typeface="+mn-ea"/>
              </a:rPr>
              <a:t>9. Reference translation</a:t>
            </a:r>
            <a:endParaRPr lang="en-US" altLang="zh-CN">
              <a:solidFill>
                <a:schemeClr val="dk1"/>
              </a:solidFill>
              <a:ea typeface="汉仪旗黑-55简" panose="00020600040101010101" charset="-122"/>
              <a:cs typeface="Times New Roman" panose="02020603050405020304" charset="0"/>
              <a:sym typeface="+mn-ea"/>
            </a:endParaRPr>
          </a:p>
          <a:p>
            <a:pPr lvl="0" algn="just">
              <a:buClrTx/>
              <a:buSzTx/>
            </a:pPr>
            <a:r>
              <a:rPr lang="en-US" altLang="zh-CN">
                <a:solidFill>
                  <a:schemeClr val="dk1"/>
                </a:solidFill>
                <a:ea typeface="汉仪旗黑-55简" panose="00020600040101010101" charset="-122"/>
                <a:cs typeface="Times New Roman" panose="02020603050405020304" charset="0"/>
                <a:sym typeface="+mn-ea"/>
              </a:rPr>
              <a:t>In an increasingly modernized society, Bhutan’s unique development philosophy deserves our research and reflection. As the last country that is open to TV and the Internet, Bhutan’s mobile phone and Internet penetration are as low as 30% and 5% respectively, seemingly out of tune with the modern world. While other countries are striving to develop economy and boost GDP at all costs, what Bhutan pursues is GNH (Gross National Happiness). Bhutan believes that happiness consists in sensible restraint on desire to strike a balance between the material and the spiritual, modernity and tradition, economic growth and sustainable development. They are willing to take advantage of modern technology, but would do so at their own pace, according to their own needs and at their own proper time. Although likewise thirsting for economic prosperity, Bhutan refuses to realize it at the price of their cherished traditional culture and environment sustainability.</a:t>
            </a:r>
            <a:endParaRPr lang="en-US" altLang="zh-CN">
              <a:solidFill>
                <a:schemeClr val="dk1"/>
              </a:solidFill>
              <a:ea typeface="汉仪旗黑-55简" panose="00020600040101010101" charset="-122"/>
              <a:cs typeface="Times New Roman" panose="02020603050405020304" charset="0"/>
              <a:sym typeface="+mn-ea"/>
            </a:endParaRPr>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Generation Me: The Millennial Generation's Obsession with Being Unique</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398780"/>
          </a:xfrm>
          <a:prstGeom prst="rect">
            <a:avLst/>
          </a:prstGeom>
          <a:noFill/>
        </p:spPr>
        <p:txBody>
          <a:bodyPr wrap="square" rtlCol="0">
            <a:spAutoFit/>
          </a:bodyPr>
          <a:lstStyle/>
          <a:p>
            <a:pPr indent="0" algn="just">
              <a:buFont typeface="+mj-lt"/>
              <a:buNone/>
            </a:pPr>
            <a:r>
              <a:rPr lang="en-US" altLang="zh-CN" sz="2000">
                <a:solidFill>
                  <a:srgbClr val="0070C0"/>
                </a:solidFill>
                <a:latin typeface="Times New Roman" panose="02020603050405020304" charset="0"/>
                <a:cs typeface="Times New Roman" panose="02020603050405020304" charset="0"/>
              </a:rPr>
              <a:t>Question 1 What is the tone of paragraph 2?</a:t>
            </a:r>
            <a:endParaRPr lang="en-US" altLang="zh-CN" sz="2000">
              <a:solidFill>
                <a:srgbClr val="0070C0"/>
              </a:solidFill>
              <a:latin typeface="Times New Roman" panose="02020603050405020304" charset="0"/>
              <a:cs typeface="Times New Roman" panose="02020603050405020304" charset="0"/>
            </a:endParaRPr>
          </a:p>
        </p:txBody>
      </p:sp>
      <p:sp>
        <p:nvSpPr>
          <p:cNvPr id="3" name="文本框 2"/>
          <p:cNvSpPr txBox="1"/>
          <p:nvPr/>
        </p:nvSpPr>
        <p:spPr>
          <a:xfrm>
            <a:off x="2409825" y="2116455"/>
            <a:ext cx="6827520" cy="398780"/>
          </a:xfrm>
          <a:prstGeom prst="rect">
            <a:avLst/>
          </a:prstGeom>
          <a:noFill/>
        </p:spPr>
        <p:txBody>
          <a:bodyPr wrap="square" rtlCol="0">
            <a:spAutoFit/>
          </a:bodyPr>
          <a:lstStyle/>
          <a:p>
            <a:pPr indent="0" algn="just">
              <a:buFont typeface="+mj-lt"/>
              <a:buNone/>
            </a:pPr>
            <a:r>
              <a:rPr lang="en-US" altLang="zh-CN" sz="2000">
                <a:solidFill>
                  <a:srgbClr val="C00000"/>
                </a:solidFill>
                <a:latin typeface="Times New Roman" panose="02020603050405020304" charset="0"/>
                <a:cs typeface="Times New Roman" panose="02020603050405020304" charset="0"/>
              </a:rPr>
              <a:t>Objective.</a:t>
            </a:r>
            <a:endParaRPr lang="en-US" altLang="zh-CN" sz="2000">
              <a:solidFill>
                <a:srgbClr val="C00000"/>
              </a:solidFill>
              <a:latin typeface="Times New Roman" panose="02020603050405020304" charset="0"/>
              <a:cs typeface="Times New Roman" panose="02020603050405020304" charset="0"/>
            </a:endParaRPr>
          </a:p>
        </p:txBody>
      </p:sp>
      <p:sp>
        <p:nvSpPr>
          <p:cNvPr id="4" name="文本框 3"/>
          <p:cNvSpPr txBox="1"/>
          <p:nvPr/>
        </p:nvSpPr>
        <p:spPr>
          <a:xfrm>
            <a:off x="2075180" y="3229610"/>
            <a:ext cx="6827520" cy="398780"/>
          </a:xfrm>
          <a:prstGeom prst="rect">
            <a:avLst/>
          </a:prstGeom>
          <a:noFill/>
        </p:spPr>
        <p:txBody>
          <a:bodyPr wrap="square" rtlCol="0">
            <a:spAutoFit/>
          </a:bodyPr>
          <a:lstStyle/>
          <a:p>
            <a:pPr indent="0" algn="just">
              <a:buFont typeface="+mj-lt"/>
              <a:buNone/>
            </a:pPr>
            <a:r>
              <a:rPr lang="en-US" altLang="zh-CN" sz="2000">
                <a:solidFill>
                  <a:srgbClr val="0070C0"/>
                </a:solidFill>
                <a:latin typeface="Times New Roman" panose="02020603050405020304" charset="0"/>
                <a:cs typeface="Times New Roman" panose="02020603050405020304" charset="0"/>
              </a:rPr>
              <a:t>Question 2 What is the main idea of paragraph 2?</a:t>
            </a:r>
            <a:endParaRPr lang="en-US" altLang="zh-CN" sz="2000">
              <a:solidFill>
                <a:srgbClr val="0070C0"/>
              </a:solidFill>
              <a:latin typeface="Times New Roman" panose="02020603050405020304" charset="0"/>
              <a:cs typeface="Times New Roman" panose="02020603050405020304" charset="0"/>
            </a:endParaRPr>
          </a:p>
        </p:txBody>
      </p:sp>
      <p:sp>
        <p:nvSpPr>
          <p:cNvPr id="6" name="文本框 5"/>
          <p:cNvSpPr txBox="1"/>
          <p:nvPr/>
        </p:nvSpPr>
        <p:spPr>
          <a:xfrm>
            <a:off x="1981200" y="4232910"/>
            <a:ext cx="6827520" cy="398780"/>
          </a:xfrm>
          <a:prstGeom prst="rect">
            <a:avLst/>
          </a:prstGeom>
          <a:noFill/>
        </p:spPr>
        <p:txBody>
          <a:bodyPr wrap="square" rtlCol="0">
            <a:spAutoFit/>
          </a:bodyPr>
          <a:lstStyle/>
          <a:p>
            <a:pPr indent="0" algn="just">
              <a:buFont typeface="+mj-lt"/>
              <a:buNone/>
            </a:pPr>
            <a:r>
              <a:rPr lang="en-US" altLang="zh-CN" sz="2000">
                <a:solidFill>
                  <a:srgbClr val="C00000"/>
                </a:solidFill>
                <a:latin typeface="Times New Roman" panose="02020603050405020304" charset="0"/>
                <a:cs typeface="Times New Roman" panose="02020603050405020304" charset="0"/>
              </a:rPr>
              <a:t>People show love to their mothers online on Mother's Day.</a:t>
            </a:r>
            <a:endParaRPr lang="en-US" altLang="zh-CN" sz="2000">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Generation Me: The Millennial Generation's Obsession with Being Unique</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398780"/>
          </a:xfrm>
          <a:prstGeom prst="rect">
            <a:avLst/>
          </a:prstGeom>
          <a:noFill/>
        </p:spPr>
        <p:txBody>
          <a:bodyPr wrap="square" rtlCol="0">
            <a:spAutoFit/>
          </a:bodyPr>
          <a:lstStyle/>
          <a:p>
            <a:pPr indent="0" algn="just">
              <a:buFont typeface="+mj-lt"/>
              <a:buNone/>
            </a:pPr>
            <a:r>
              <a:rPr lang="en-US" altLang="zh-CN" sz="2000">
                <a:solidFill>
                  <a:srgbClr val="0070C0"/>
                </a:solidFill>
                <a:latin typeface="Times New Roman" panose="02020603050405020304" charset="0"/>
                <a:cs typeface="Times New Roman" panose="02020603050405020304" charset="0"/>
              </a:rPr>
              <a:t>    </a:t>
            </a:r>
            <a:endParaRPr lang="en-US" altLang="zh-CN" sz="2000">
              <a:solidFill>
                <a:srgbClr val="0070C0"/>
              </a:solidFill>
              <a:latin typeface="Times New Roman" panose="02020603050405020304" charset="0"/>
              <a:cs typeface="Times New Roman" panose="02020603050405020304" charset="0"/>
            </a:endParaRPr>
          </a:p>
        </p:txBody>
      </p:sp>
      <p:sp>
        <p:nvSpPr>
          <p:cNvPr id="3" name="文本框 2"/>
          <p:cNvSpPr txBox="1"/>
          <p:nvPr/>
        </p:nvSpPr>
        <p:spPr>
          <a:xfrm>
            <a:off x="2075180" y="1512570"/>
            <a:ext cx="6827520" cy="398780"/>
          </a:xfrm>
          <a:prstGeom prst="rect">
            <a:avLst/>
          </a:prstGeom>
          <a:noFill/>
        </p:spPr>
        <p:txBody>
          <a:bodyPr wrap="square" rtlCol="0">
            <a:spAutoFit/>
          </a:bodyPr>
          <a:lstStyle/>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Question 3   What is the tone of paragraph 6?  </a:t>
            </a:r>
            <a:endParaRPr lang="en-US" altLang="zh-CN" sz="2000" dirty="0">
              <a:solidFill>
                <a:srgbClr val="0070C0"/>
              </a:solidFill>
              <a:latin typeface="Times New Roman" panose="02020603050405020304" charset="0"/>
              <a:cs typeface="Times New Roman" panose="02020603050405020304" charset="0"/>
            </a:endParaRPr>
          </a:p>
        </p:txBody>
      </p:sp>
      <p:sp>
        <p:nvSpPr>
          <p:cNvPr id="4" name="文本框 3"/>
          <p:cNvSpPr txBox="1"/>
          <p:nvPr/>
        </p:nvSpPr>
        <p:spPr>
          <a:xfrm>
            <a:off x="2207568" y="4365104"/>
            <a:ext cx="6827520" cy="398780"/>
          </a:xfrm>
          <a:prstGeom prst="rect">
            <a:avLst/>
          </a:prstGeom>
          <a:noFill/>
        </p:spPr>
        <p:txBody>
          <a:bodyPr wrap="square" rtlCol="0">
            <a:spAutoFit/>
          </a:bodyPr>
          <a:lstStyle/>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Question 4   What’s the main idea of paragraph 6?  </a:t>
            </a:r>
            <a:endParaRPr lang="en-US" altLang="zh-CN" sz="2000" dirty="0">
              <a:solidFill>
                <a:srgbClr val="0070C0"/>
              </a:solidFill>
              <a:latin typeface="Times New Roman" panose="02020603050405020304" charset="0"/>
              <a:cs typeface="Times New Roman" panose="02020603050405020304" charset="0"/>
            </a:endParaRPr>
          </a:p>
        </p:txBody>
      </p:sp>
      <p:sp>
        <p:nvSpPr>
          <p:cNvPr id="6" name="文本框 5"/>
          <p:cNvSpPr txBox="1"/>
          <p:nvPr/>
        </p:nvSpPr>
        <p:spPr>
          <a:xfrm>
            <a:off x="2049145" y="2580005"/>
            <a:ext cx="6827520" cy="398780"/>
          </a:xfrm>
          <a:prstGeom prst="rect">
            <a:avLst/>
          </a:prstGeom>
          <a:noFill/>
        </p:spPr>
        <p:txBody>
          <a:bodyPr wrap="square" rtlCol="0">
            <a:spAutoFit/>
          </a:bodyPr>
          <a:lstStyle/>
          <a:p>
            <a:pPr indent="0" algn="just">
              <a:buFont typeface="+mj-lt"/>
              <a:buNone/>
            </a:pPr>
            <a:r>
              <a:rPr lang="en-US" altLang="zh-CN" sz="2000" dirty="0">
                <a:solidFill>
                  <a:srgbClr val="C00000"/>
                </a:solidFill>
                <a:latin typeface="Times New Roman" panose="02020603050405020304" charset="0"/>
                <a:cs typeface="Times New Roman" panose="02020603050405020304" charset="0"/>
              </a:rPr>
              <a:t>Subjective.</a:t>
            </a:r>
            <a:endParaRPr lang="en-US" altLang="zh-CN" sz="2000" dirty="0">
              <a:solidFill>
                <a:srgbClr val="C00000"/>
              </a:solidFill>
              <a:latin typeface="Times New Roman" panose="02020603050405020304" charset="0"/>
              <a:cs typeface="Times New Roman" panose="02020603050405020304" charset="0"/>
            </a:endParaRPr>
          </a:p>
        </p:txBody>
      </p:sp>
      <p:sp>
        <p:nvSpPr>
          <p:cNvPr id="7" name="文本框 6"/>
          <p:cNvSpPr txBox="1"/>
          <p:nvPr/>
        </p:nvSpPr>
        <p:spPr>
          <a:xfrm>
            <a:off x="1847528" y="4945321"/>
            <a:ext cx="6827520" cy="706755"/>
          </a:xfrm>
          <a:prstGeom prst="rect">
            <a:avLst/>
          </a:prstGeom>
          <a:noFill/>
        </p:spPr>
        <p:txBody>
          <a:bodyPr wrap="square" rtlCol="0">
            <a:spAutoFit/>
          </a:bodyPr>
          <a:lstStyle/>
          <a:p>
            <a:pPr indent="0" algn="just">
              <a:buFont typeface="+mj-lt"/>
              <a:buNone/>
            </a:pPr>
            <a:r>
              <a:rPr lang="en-US" altLang="zh-CN" sz="2000" dirty="0">
                <a:solidFill>
                  <a:srgbClr val="C00000"/>
                </a:solidFill>
                <a:latin typeface="Times New Roman" panose="02020603050405020304" charset="0"/>
                <a:cs typeface="Times New Roman" panose="02020603050405020304" charset="0"/>
              </a:rPr>
              <a:t>It is uncertain whether the pursuit of originality is the cause or consequence of our generation’s alienation.</a:t>
            </a:r>
            <a:endParaRPr lang="en-US" altLang="zh-CN" sz="2000" dirty="0">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Generation Me: The Millennial Generation's Obsession with Being Unique</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706755"/>
          </a:xfrm>
          <a:prstGeom prst="rect">
            <a:avLst/>
          </a:prstGeom>
          <a:noFill/>
        </p:spPr>
        <p:txBody>
          <a:bodyPr wrap="square" rtlCol="0">
            <a:spAutoFit/>
          </a:bodyPr>
          <a:lstStyle/>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Question 5   How did the members of the Millennial Generation maintain an attitude of being unique?  </a:t>
            </a:r>
            <a:endParaRPr lang="en-US" altLang="zh-CN" sz="2000" dirty="0">
              <a:solidFill>
                <a:srgbClr val="0070C0"/>
              </a:solidFill>
              <a:latin typeface="Times New Roman" panose="02020603050405020304" charset="0"/>
              <a:cs typeface="Times New Roman" panose="02020603050405020304" charset="0"/>
            </a:endParaRPr>
          </a:p>
        </p:txBody>
      </p:sp>
      <p:sp>
        <p:nvSpPr>
          <p:cNvPr id="3" name="文本框 2"/>
          <p:cNvSpPr txBox="1"/>
          <p:nvPr/>
        </p:nvSpPr>
        <p:spPr>
          <a:xfrm>
            <a:off x="2049145" y="2580005"/>
            <a:ext cx="6827520" cy="706755"/>
          </a:xfrm>
          <a:prstGeom prst="rect">
            <a:avLst/>
          </a:prstGeom>
          <a:noFill/>
        </p:spPr>
        <p:txBody>
          <a:bodyPr wrap="square" rtlCol="0">
            <a:spAutoFit/>
          </a:bodyPr>
          <a:lstStyle/>
          <a:p>
            <a:pPr indent="0" algn="just">
              <a:buFont typeface="+mj-lt"/>
              <a:buNone/>
            </a:pPr>
            <a:r>
              <a:rPr lang="en-US" altLang="zh-CN" sz="2000" dirty="0">
                <a:solidFill>
                  <a:srgbClr val="C00000"/>
                </a:solidFill>
                <a:latin typeface="Times New Roman" panose="02020603050405020304" charset="0"/>
                <a:cs typeface="Times New Roman" panose="02020603050405020304" charset="0"/>
              </a:rPr>
              <a:t>They maintained an attitude of being unique by making consumption decisions to stand out.</a:t>
            </a:r>
            <a:endParaRPr lang="en-US" altLang="zh-CN" sz="2000" dirty="0">
              <a:solidFill>
                <a:srgbClr val="C00000"/>
              </a:solidFill>
              <a:latin typeface="Times New Roman" panose="02020603050405020304" charset="0"/>
              <a:cs typeface="Times New Roman" panose="02020603050405020304" charset="0"/>
            </a:endParaRPr>
          </a:p>
        </p:txBody>
      </p:sp>
      <p:sp>
        <p:nvSpPr>
          <p:cNvPr id="4" name="文本框 3"/>
          <p:cNvSpPr txBox="1"/>
          <p:nvPr/>
        </p:nvSpPr>
        <p:spPr>
          <a:xfrm>
            <a:off x="2075180" y="3891915"/>
            <a:ext cx="6827520" cy="1014730"/>
          </a:xfrm>
          <a:prstGeom prst="rect">
            <a:avLst/>
          </a:prstGeom>
          <a:noFill/>
        </p:spPr>
        <p:txBody>
          <a:bodyPr wrap="square" rtlCol="0">
            <a:spAutoFit/>
          </a:bodyPr>
          <a:lstStyle/>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Question 6   What are the distinguishing features Millennials possess when compared with Generation X and the Baby Boomers? </a:t>
            </a:r>
            <a:endParaRPr lang="en-US" altLang="zh-CN" sz="2000" dirty="0">
              <a:solidFill>
                <a:srgbClr val="0070C0"/>
              </a:solidFill>
              <a:latin typeface="Times New Roman" panose="02020603050405020304" charset="0"/>
              <a:cs typeface="Times New Roman" panose="02020603050405020304" charset="0"/>
            </a:endParaRPr>
          </a:p>
        </p:txBody>
      </p:sp>
      <p:sp>
        <p:nvSpPr>
          <p:cNvPr id="6" name="文本框 5"/>
          <p:cNvSpPr txBox="1"/>
          <p:nvPr/>
        </p:nvSpPr>
        <p:spPr>
          <a:xfrm>
            <a:off x="2075180" y="5187315"/>
            <a:ext cx="6827520" cy="1014730"/>
          </a:xfrm>
          <a:prstGeom prst="rect">
            <a:avLst/>
          </a:prstGeom>
          <a:noFill/>
        </p:spPr>
        <p:txBody>
          <a:bodyPr wrap="square" rtlCol="0">
            <a:spAutoFit/>
          </a:bodyPr>
          <a:lstStyle/>
          <a:p>
            <a:pPr indent="0" algn="just">
              <a:buFont typeface="+mj-lt"/>
              <a:buNone/>
            </a:pPr>
            <a:r>
              <a:rPr lang="en-US" altLang="zh-CN" sz="2000" dirty="0">
                <a:solidFill>
                  <a:srgbClr val="C00000"/>
                </a:solidFill>
                <a:latin typeface="Times New Roman" panose="02020603050405020304" charset="0"/>
                <a:cs typeface="Times New Roman" panose="02020603050405020304" charset="0"/>
              </a:rPr>
              <a:t>Millennials are more civically and politically disengaged, more concerned with materialistic values and less interested in helping the larger community than Generation X and the Baby Boomers.</a:t>
            </a:r>
            <a:endParaRPr lang="en-US" altLang="zh-CN" sz="2000" dirty="0">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dirty="0">
                <a:ln w="22225">
                  <a:solidFill>
                    <a:schemeClr val="accent2"/>
                  </a:solidFill>
                  <a:prstDash val="solid"/>
                </a:ln>
                <a:solidFill>
                  <a:schemeClr val="accent2">
                    <a:lumMod val="40000"/>
                    <a:lumOff val="60000"/>
                  </a:schemeClr>
                </a:solidFill>
                <a:effectLst/>
              </a:rPr>
              <a:t>Text B  --- Exercise 1</a:t>
            </a:r>
            <a:endParaRPr lang="en-US" sz="3600" dirty="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4154170"/>
          </a:xfrm>
          <a:prstGeom prst="rect">
            <a:avLst/>
          </a:prstGeom>
          <a:noFill/>
        </p:spPr>
        <p:txBody>
          <a:bodyPr wrap="square" rtlCol="0">
            <a:spAutoFit/>
          </a:bodyPr>
          <a:lstStyle/>
          <a:p>
            <a:pPr indent="0" algn="just">
              <a:buFont typeface="+mj-lt"/>
              <a:buNone/>
            </a:pPr>
            <a:r>
              <a:rPr lang="en-US" altLang="zh-CN" sz="2400" dirty="0">
                <a:solidFill>
                  <a:srgbClr val="0070C0"/>
                </a:solidFill>
                <a:latin typeface="Times New Roman" panose="02020603050405020304" charset="0"/>
                <a:cs typeface="Times New Roman" panose="02020603050405020304" charset="0"/>
              </a:rPr>
              <a:t>1) a) objective; b) People show love to their moms online on Mother’s Day.</a:t>
            </a:r>
            <a:endParaRPr lang="en-US" altLang="zh-CN" sz="24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400" dirty="0">
                <a:solidFill>
                  <a:srgbClr val="0070C0"/>
                </a:solidFill>
                <a:latin typeface="Times New Roman" panose="02020603050405020304" charset="0"/>
                <a:cs typeface="Times New Roman" panose="02020603050405020304" charset="0"/>
              </a:rPr>
              <a:t>2) a) subjective; b) The influence of technology is admittedly an important factor, but it is also true that the Millennial Generation is more obsessed with individualism than ever.   </a:t>
            </a:r>
            <a:endParaRPr lang="en-US" altLang="zh-CN" sz="24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400" dirty="0">
                <a:solidFill>
                  <a:srgbClr val="0070C0"/>
                </a:solidFill>
                <a:latin typeface="Times New Roman" panose="02020603050405020304" charset="0"/>
                <a:cs typeface="Times New Roman" panose="02020603050405020304" charset="0"/>
              </a:rPr>
              <a:t>3) a) subjective; b) It is uncertain whether the pursuit of originality is the cause or consequence of our generation’s alienation.  </a:t>
            </a:r>
            <a:endParaRPr lang="en-US" altLang="zh-CN" sz="24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400" dirty="0">
                <a:solidFill>
                  <a:srgbClr val="0070C0"/>
                </a:solidFill>
                <a:latin typeface="Times New Roman" panose="02020603050405020304" charset="0"/>
                <a:cs typeface="Times New Roman" panose="02020603050405020304" charset="0"/>
              </a:rPr>
              <a:t>4) objective; b) It is reported that Millennials are more materialistic and less socially conscious.  </a:t>
            </a:r>
            <a:endParaRPr lang="en-US" altLang="zh-CN" sz="24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 Exercise 2</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4523105"/>
          </a:xfrm>
          <a:prstGeom prst="rect">
            <a:avLst/>
          </a:prstGeom>
          <a:noFill/>
        </p:spPr>
        <p:txBody>
          <a:bodyPr wrap="square" rtlCol="0">
            <a:spAutoFit/>
          </a:bodyPr>
          <a:lstStyle/>
          <a:p>
            <a:pPr indent="0" algn="just">
              <a:buFont typeface="+mj-lt"/>
              <a:buNone/>
            </a:pPr>
            <a:r>
              <a:rPr lang="en-US" altLang="zh-CN" sz="3600" dirty="0">
                <a:solidFill>
                  <a:srgbClr val="0070C0"/>
                </a:solidFill>
                <a:latin typeface="Times New Roman" panose="02020603050405020304" charset="0"/>
                <a:cs typeface="Times New Roman" panose="02020603050405020304" charset="0"/>
              </a:rPr>
              <a:t>1) conscious  </a:t>
            </a:r>
            <a:endParaRPr lang="en-US" altLang="zh-CN" sz="36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dirty="0">
                <a:solidFill>
                  <a:srgbClr val="0070C0"/>
                </a:solidFill>
                <a:latin typeface="Times New Roman" panose="02020603050405020304" charset="0"/>
                <a:cs typeface="Times New Roman" panose="02020603050405020304" charset="0"/>
              </a:rPr>
              <a:t>2) profess  </a:t>
            </a:r>
            <a:endParaRPr lang="en-US" altLang="zh-CN" sz="36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dirty="0">
                <a:solidFill>
                  <a:srgbClr val="0070C0"/>
                </a:solidFill>
                <a:latin typeface="Times New Roman" panose="02020603050405020304" charset="0"/>
                <a:cs typeface="Times New Roman" panose="02020603050405020304" charset="0"/>
              </a:rPr>
              <a:t>3) dilemma  </a:t>
            </a:r>
            <a:endParaRPr lang="en-US" altLang="zh-CN" sz="36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dirty="0">
                <a:solidFill>
                  <a:srgbClr val="0070C0"/>
                </a:solidFill>
                <a:latin typeface="Times New Roman" panose="02020603050405020304" charset="0"/>
                <a:cs typeface="Times New Roman" panose="02020603050405020304" charset="0"/>
              </a:rPr>
              <a:t>4) alienating</a:t>
            </a:r>
            <a:endParaRPr lang="en-US" altLang="zh-CN" sz="36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dirty="0">
                <a:solidFill>
                  <a:srgbClr val="0070C0"/>
                </a:solidFill>
                <a:latin typeface="Times New Roman" panose="02020603050405020304" charset="0"/>
                <a:cs typeface="Times New Roman" panose="02020603050405020304" charset="0"/>
              </a:rPr>
              <a:t>5) prejudice   </a:t>
            </a:r>
            <a:endParaRPr lang="en-US" altLang="zh-CN" sz="36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dirty="0">
                <a:solidFill>
                  <a:srgbClr val="0070C0"/>
                </a:solidFill>
                <a:latin typeface="Times New Roman" panose="02020603050405020304" charset="0"/>
                <a:cs typeface="Times New Roman" panose="02020603050405020304" charset="0"/>
              </a:rPr>
              <a:t>6) interaction  </a:t>
            </a:r>
            <a:endParaRPr lang="en-US" altLang="zh-CN" sz="36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dirty="0">
                <a:solidFill>
                  <a:srgbClr val="0070C0"/>
                </a:solidFill>
                <a:latin typeface="Times New Roman" panose="02020603050405020304" charset="0"/>
                <a:cs typeface="Times New Roman" panose="02020603050405020304" charset="0"/>
              </a:rPr>
              <a:t>7) obsession  </a:t>
            </a:r>
            <a:endParaRPr lang="en-US" altLang="zh-CN" sz="36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dirty="0">
                <a:solidFill>
                  <a:srgbClr val="0070C0"/>
                </a:solidFill>
                <a:latin typeface="Times New Roman" panose="02020603050405020304" charset="0"/>
                <a:cs typeface="Times New Roman" panose="02020603050405020304" charset="0"/>
              </a:rPr>
              <a:t>8) invaluable    </a:t>
            </a:r>
            <a:endParaRPr lang="en-US" altLang="zh-CN" sz="36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 Exercise 3</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3107690"/>
          </a:xfrm>
          <a:prstGeom prst="rect">
            <a:avLst/>
          </a:prstGeom>
          <a:noFill/>
        </p:spPr>
        <p:txBody>
          <a:bodyPr wrap="square" rtlCol="0">
            <a:spAutoFit/>
          </a:bodyPr>
          <a:lstStyle/>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1) a) at the cost of     b) at the mercy of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c) at the speed of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2) a) in partnership with b) in accordance with   c) in connection with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3) a) beyond doubt  b) beyond words</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c) beyond comparison  </a:t>
            </a:r>
            <a:r>
              <a:rPr lang="en-US" altLang="zh-CN" sz="3600" dirty="0">
                <a:solidFill>
                  <a:srgbClr val="0070C0"/>
                </a:solidFill>
                <a:latin typeface="Times New Roman" panose="02020603050405020304" charset="0"/>
                <a:cs typeface="Times New Roman" panose="02020603050405020304" charset="0"/>
              </a:rPr>
              <a:t>  </a:t>
            </a:r>
            <a:endParaRPr lang="en-US" altLang="zh-CN" sz="36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 Exercise 4</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8350250" cy="2676525"/>
          </a:xfrm>
          <a:prstGeom prst="rect">
            <a:avLst/>
          </a:prstGeom>
          <a:noFill/>
        </p:spPr>
        <p:txBody>
          <a:bodyPr wrap="square" rtlCol="0">
            <a:spAutoFit/>
          </a:bodyPr>
          <a:lstStyle/>
          <a:p>
            <a:pPr marL="342900" indent="-342900" algn="just">
              <a:buFont typeface="+mj-lt"/>
              <a:buAutoNum type="arabicPeriod"/>
            </a:pPr>
            <a:r>
              <a:rPr lang="en-US" altLang="zh-CN" sz="2400" dirty="0">
                <a:solidFill>
                  <a:srgbClr val="0070C0"/>
                </a:solidFill>
                <a:latin typeface="Times New Roman" panose="02020603050405020304" charset="0"/>
                <a:cs typeface="Times New Roman" panose="02020603050405020304" charset="0"/>
              </a:rPr>
              <a:t>A mature and considerate soul tends to be more concerned with how other people react to an issue, rather than how he feels about it himself.</a:t>
            </a:r>
            <a:endParaRPr lang="en-US" altLang="zh-CN" sz="2400" dirty="0">
              <a:solidFill>
                <a:srgbClr val="0070C0"/>
              </a:solidFill>
              <a:latin typeface="Times New Roman" panose="02020603050405020304" charset="0"/>
              <a:cs typeface="Times New Roman" panose="02020603050405020304" charset="0"/>
            </a:endParaRPr>
          </a:p>
          <a:p>
            <a:pPr marL="342900" indent="-342900" algn="just">
              <a:buFont typeface="+mj-lt"/>
              <a:buAutoNum type="arabicPeriod"/>
            </a:pPr>
            <a:r>
              <a:rPr lang="en-US" altLang="zh-CN" sz="2400" dirty="0">
                <a:solidFill>
                  <a:srgbClr val="0070C0"/>
                </a:solidFill>
                <a:latin typeface="Times New Roman" panose="02020603050405020304" charset="0"/>
                <a:cs typeface="Times New Roman" panose="02020603050405020304" charset="0"/>
              </a:rPr>
              <a:t>We shall look into the root cause of the failure, and get it resolved once and for all.</a:t>
            </a:r>
            <a:endParaRPr lang="en-US" altLang="zh-CN" sz="2400" dirty="0">
              <a:solidFill>
                <a:srgbClr val="0070C0"/>
              </a:solidFill>
              <a:latin typeface="Times New Roman" panose="02020603050405020304" charset="0"/>
              <a:cs typeface="Times New Roman" panose="02020603050405020304" charset="0"/>
            </a:endParaRPr>
          </a:p>
          <a:p>
            <a:pPr marL="342900" indent="-342900" algn="just">
              <a:buFont typeface="+mj-lt"/>
              <a:buAutoNum type="arabicPeriod"/>
            </a:pPr>
            <a:r>
              <a:rPr lang="en-US" altLang="zh-CN" sz="2400" dirty="0">
                <a:solidFill>
                  <a:srgbClr val="0070C0"/>
                </a:solidFill>
                <a:latin typeface="Times New Roman" panose="02020603050405020304" charset="0"/>
                <a:cs typeface="Times New Roman" panose="02020603050405020304" charset="0"/>
              </a:rPr>
              <a:t>The most challenging thing in foreign language learning is to think in the same manner as native speakers.</a:t>
            </a:r>
            <a:endParaRPr lang="en-US" altLang="zh-CN" sz="24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 Exercise 4</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8350250" cy="5262245"/>
          </a:xfrm>
          <a:prstGeom prst="rect">
            <a:avLst/>
          </a:prstGeom>
          <a:noFill/>
        </p:spPr>
        <p:txBody>
          <a:bodyPr wrap="square" rtlCol="0">
            <a:spAutoFit/>
          </a:bodyPr>
          <a:lstStyle/>
          <a:p>
            <a:pPr algn="just"/>
            <a:endParaRPr lang="en-US" altLang="zh-CN" sz="2400" dirty="0">
              <a:solidFill>
                <a:srgbClr val="0070C0"/>
              </a:solidFill>
              <a:latin typeface="Times New Roman" panose="02020603050405020304" charset="0"/>
              <a:cs typeface="Times New Roman" panose="02020603050405020304" charset="0"/>
            </a:endParaRPr>
          </a:p>
          <a:p>
            <a:pPr marL="457200" indent="-457200" algn="just">
              <a:buFont typeface="+mj-lt"/>
              <a:buAutoNum type="arabicPeriod" startAt="4"/>
            </a:pPr>
            <a:r>
              <a:rPr lang="en-US" altLang="zh-CN" sz="2400" dirty="0">
                <a:solidFill>
                  <a:srgbClr val="0070C0"/>
                </a:solidFill>
                <a:latin typeface="Times New Roman" panose="02020603050405020304" charset="0"/>
                <a:cs typeface="Times New Roman" panose="02020603050405020304" charset="0"/>
              </a:rPr>
              <a:t>She is neither pretty nor wealthy. Nevertheless, her independence, sincerity and friendliness make her stand out from the crowd.</a:t>
            </a:r>
            <a:endParaRPr lang="en-US" altLang="zh-CN" sz="2400" dirty="0">
              <a:solidFill>
                <a:srgbClr val="0070C0"/>
              </a:solidFill>
              <a:latin typeface="Times New Roman" panose="02020603050405020304" charset="0"/>
              <a:cs typeface="Times New Roman" panose="02020603050405020304" charset="0"/>
            </a:endParaRPr>
          </a:p>
          <a:p>
            <a:pPr marL="457200" indent="-457200" algn="just">
              <a:buFont typeface="+mj-lt"/>
              <a:buAutoNum type="arabicPeriod" startAt="4"/>
            </a:pPr>
            <a:r>
              <a:rPr lang="en-US" altLang="zh-CN" sz="2400" dirty="0">
                <a:solidFill>
                  <a:srgbClr val="0070C0"/>
                </a:solidFill>
                <a:latin typeface="Times New Roman" panose="02020603050405020304" charset="0"/>
                <a:cs typeface="Times New Roman" panose="02020603050405020304" charset="0"/>
              </a:rPr>
              <a:t>Under the influence of the family planning policy, most of the Millennials in China are the only child and the center of the family. They are often brought up in a “4+2+1” family structure, forming a relatively independent and uninhibited personality. The Millennials, growing up in an era of knowledge explosion, are better educated than previous generations, and are more fixated on realizing their own values. Their growth is accompanied by the birth and rapid development of the Internet; the changeable circumstances have cultivated their adaptability to the environment.</a:t>
            </a:r>
            <a:endParaRPr lang="en-US" altLang="zh-CN" sz="24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4064400"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幼圆" panose="02010509060101010101" pitchFamily="49" charset="-122"/>
            </a:endParaRPr>
          </a:p>
        </p:txBody>
      </p:sp>
      <p:pic>
        <p:nvPicPr>
          <p:cNvPr id="10" name="图片 9"/>
          <p:cNvPicPr/>
          <p:nvPr>
            <p:custDataLst>
              <p:tags r:id="rId2"/>
            </p:custDataLst>
          </p:nvPr>
        </p:nvPicPr>
        <p:blipFill>
          <a:blip r:embed="rId3" r:link="rId4" cstate="screen"/>
          <a:stretch>
            <a:fillRect/>
          </a:stretch>
        </p:blipFill>
        <p:spPr>
          <a:xfrm>
            <a:off x="11471910" y="0"/>
            <a:ext cx="720090" cy="694107"/>
          </a:xfrm>
          <a:prstGeom prst="rect">
            <a:avLst/>
          </a:prstGeom>
        </p:spPr>
      </p:pic>
      <p:sp>
        <p:nvSpPr>
          <p:cNvPr id="3" name="矩形: 圆角 2"/>
          <p:cNvSpPr/>
          <p:nvPr>
            <p:custDataLst>
              <p:tags r:id="rId5"/>
            </p:custDataLst>
          </p:nvPr>
        </p:nvSpPr>
        <p:spPr>
          <a:xfrm>
            <a:off x="763270" y="605790"/>
            <a:ext cx="907415" cy="3130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幼圆" panose="02010509060101010101" pitchFamily="49" charset="-122"/>
              <a:cs typeface="+mn-cs"/>
            </a:endParaRPr>
          </a:p>
        </p:txBody>
      </p:sp>
      <p:sp>
        <p:nvSpPr>
          <p:cNvPr id="4" name="文本框 33"/>
          <p:cNvSpPr txBox="1"/>
          <p:nvPr>
            <p:custDataLst>
              <p:tags r:id="rId6"/>
            </p:custDataLst>
          </p:nvPr>
        </p:nvSpPr>
        <p:spPr>
          <a:xfrm>
            <a:off x="810260" y="612775"/>
            <a:ext cx="860425" cy="307975"/>
          </a:xfrm>
          <a:prstGeom prst="rect">
            <a:avLst/>
          </a:prstGeom>
          <a:noFill/>
        </p:spPr>
        <p:txBody>
          <a:bodyPr wrap="square" lIns="900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400" b="1" i="0" spc="100" baseline="0" noProof="0" dirty="0">
                <a:ln>
                  <a:noFill/>
                </a:ln>
                <a:solidFill>
                  <a:schemeClr val="tx1">
                    <a:lumMod val="85000"/>
                    <a:lumOff val="15000"/>
                  </a:schemeClr>
                </a:solidFill>
                <a:effectLst/>
                <a:uLnTx/>
                <a:uFillTx/>
                <a:latin typeface="Arial" panose="020B0604020202020204" pitchFamily="34" charset="0"/>
                <a:ea typeface="幼圆" panose="02010509060101010101" pitchFamily="49" charset="-122"/>
                <a:cs typeface="Arial" panose="020B0604020202020204" pitchFamily="34" charset="0"/>
              </a:rPr>
              <a:t>LOGO</a:t>
            </a:r>
            <a:endParaRPr kumimoji="0" lang="en-US" altLang="zh-CN" sz="1400" b="1" i="0" spc="100" baseline="0" noProof="0" dirty="0">
              <a:ln>
                <a:noFill/>
              </a:ln>
              <a:solidFill>
                <a:schemeClr val="tx1">
                  <a:lumMod val="85000"/>
                  <a:lumOff val="15000"/>
                </a:schemeClr>
              </a:solidFill>
              <a:effectLst/>
              <a:uLnTx/>
              <a:uFillTx/>
              <a:latin typeface="Arial" panose="020B0604020202020204" pitchFamily="34" charset="0"/>
              <a:ea typeface="幼圆" panose="02010509060101010101" pitchFamily="49" charset="-122"/>
              <a:cs typeface="Arial" panose="020B0604020202020204" pitchFamily="34" charset="0"/>
            </a:endParaRPr>
          </a:p>
        </p:txBody>
      </p:sp>
      <p:pic>
        <p:nvPicPr>
          <p:cNvPr id="5" name="图片 4"/>
          <p:cNvPicPr>
            <a:picLocks noChangeAspect="1"/>
          </p:cNvPicPr>
          <p:nvPr>
            <p:custDataLst>
              <p:tags r:id="rId7"/>
            </p:custDataLst>
          </p:nvPr>
        </p:nvPicPr>
        <p:blipFill>
          <a:blip r:embed="rId8"/>
          <a:stretch>
            <a:fillRect/>
          </a:stretch>
        </p:blipFill>
        <p:spPr>
          <a:xfrm>
            <a:off x="4635500" y="700194"/>
            <a:ext cx="6793300" cy="5632225"/>
          </a:xfrm>
          <a:prstGeom prst="rect">
            <a:avLst/>
          </a:prstGeom>
        </p:spPr>
      </p:pic>
      <p:sp>
        <p:nvSpPr>
          <p:cNvPr id="6" name="Forma libre 8"/>
          <p:cNvSpPr/>
          <p:nvPr>
            <p:custDataLst>
              <p:tags r:id="rId9"/>
            </p:custDataLst>
          </p:nvPr>
        </p:nvSpPr>
        <p:spPr bwMode="auto">
          <a:xfrm flipH="1">
            <a:off x="8297308" y="699878"/>
            <a:ext cx="3125048" cy="3163166"/>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s-ES_tradnl" sz="1350" b="0" i="0" u="none" strike="noStrike" kern="1200" cap="none" spc="0" normalizeH="0" baseline="0" noProof="0" dirty="0">
              <a:ln>
                <a:noFill/>
              </a:ln>
              <a:solidFill>
                <a:srgbClr val="000000"/>
              </a:solidFill>
              <a:effectLst/>
              <a:uLnTx/>
              <a:uFillTx/>
              <a:latin typeface="Arial" panose="020B0604020202020204" pitchFamily="34" charset="0"/>
              <a:ea typeface="幼圆" panose="02010509060101010101" pitchFamily="49" charset="-122"/>
              <a:cs typeface="+mn-cs"/>
            </a:endParaRPr>
          </a:p>
        </p:txBody>
      </p:sp>
      <p:pic>
        <p:nvPicPr>
          <p:cNvPr id="7" name="图片 6"/>
          <p:cNvPicPr>
            <a:picLocks noChangeAspect="1"/>
          </p:cNvPicPr>
          <p:nvPr>
            <p:custDataLst>
              <p:tags r:id="rId10"/>
            </p:custDataLst>
          </p:nvPr>
        </p:nvPicPr>
        <p:blipFill rotWithShape="1">
          <a:blip r:embed="rId11"/>
          <a:srcRect/>
          <a:stretch>
            <a:fillRect/>
          </a:stretch>
        </p:blipFill>
        <p:spPr>
          <a:xfrm>
            <a:off x="4913870" y="965202"/>
            <a:ext cx="6253934" cy="3524250"/>
          </a:xfrm>
          <a:prstGeom prst="rect">
            <a:avLst/>
          </a:prstGeom>
        </p:spPr>
      </p:pic>
      <p:sp>
        <p:nvSpPr>
          <p:cNvPr id="8" name="文本框 7"/>
          <p:cNvSpPr txBox="1"/>
          <p:nvPr>
            <p:custDataLst>
              <p:tags r:id="rId12"/>
            </p:custDataLst>
          </p:nvPr>
        </p:nvSpPr>
        <p:spPr>
          <a:xfrm>
            <a:off x="763200" y="1178175"/>
            <a:ext cx="2692800" cy="4083799"/>
          </a:xfrm>
          <a:prstGeom prst="rect">
            <a:avLst/>
          </a:prstGeom>
          <a:noFill/>
        </p:spPr>
        <p:txBody>
          <a:bodyPr wrap="square" lIns="91440" tIns="45720" rIns="91440" bIns="45720" rtlCol="0" anchor="t" anchorCtr="0">
            <a:normAutofit/>
          </a:bodyPr>
          <a:lstStyle/>
          <a:p>
            <a:pPr lvl="0">
              <a:lnSpc>
                <a:spcPct val="110000"/>
              </a:lnSpc>
            </a:pPr>
            <a:r>
              <a:rPr lang="en-US" altLang="zh-CN" sz="4400" b="1" spc="100" dirty="0">
                <a:solidFill>
                  <a:schemeClr val="tx1">
                    <a:lumMod val="85000"/>
                    <a:lumOff val="15000"/>
                  </a:schemeClr>
                </a:solidFill>
                <a:latin typeface="Arial" panose="020B0604020202020204" pitchFamily="34" charset="0"/>
                <a:ea typeface="幼圆" panose="02010509060101010101" pitchFamily="49" charset="-122"/>
              </a:rPr>
              <a:t>Unit 2</a:t>
            </a:r>
            <a:endParaRPr lang="en-US" altLang="zh-CN" sz="4400" b="1" spc="100" dirty="0">
              <a:solidFill>
                <a:schemeClr val="tx1">
                  <a:lumMod val="85000"/>
                  <a:lumOff val="15000"/>
                </a:schemeClr>
              </a:solidFill>
              <a:latin typeface="Arial" panose="020B0604020202020204" pitchFamily="34" charset="0"/>
              <a:ea typeface="幼圆" panose="02010509060101010101" pitchFamily="49" charset="-122"/>
            </a:endParaRPr>
          </a:p>
        </p:txBody>
      </p:sp>
    </p:spTree>
    <p:custDataLst>
      <p:tags r:id="rId1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4064400"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幼圆" panose="02010509060101010101" pitchFamily="49" charset="-122"/>
            </a:endParaRPr>
          </a:p>
        </p:txBody>
      </p:sp>
      <p:pic>
        <p:nvPicPr>
          <p:cNvPr id="10" name="图片 9"/>
          <p:cNvPicPr/>
          <p:nvPr>
            <p:custDataLst>
              <p:tags r:id="rId2"/>
            </p:custDataLst>
          </p:nvPr>
        </p:nvPicPr>
        <p:blipFill>
          <a:blip r:embed="rId3" r:link="rId4" cstate="screen"/>
          <a:stretch>
            <a:fillRect/>
          </a:stretch>
        </p:blipFill>
        <p:spPr>
          <a:xfrm>
            <a:off x="11471910" y="0"/>
            <a:ext cx="720090" cy="694107"/>
          </a:xfrm>
          <a:prstGeom prst="rect">
            <a:avLst/>
          </a:prstGeom>
        </p:spPr>
      </p:pic>
      <p:sp>
        <p:nvSpPr>
          <p:cNvPr id="3" name="矩形: 圆角 2"/>
          <p:cNvSpPr/>
          <p:nvPr>
            <p:custDataLst>
              <p:tags r:id="rId5"/>
            </p:custDataLst>
          </p:nvPr>
        </p:nvSpPr>
        <p:spPr>
          <a:xfrm>
            <a:off x="763270" y="605790"/>
            <a:ext cx="907415" cy="3130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幼圆" panose="02010509060101010101" pitchFamily="49" charset="-122"/>
              <a:cs typeface="+mn-cs"/>
            </a:endParaRPr>
          </a:p>
        </p:txBody>
      </p:sp>
      <p:sp>
        <p:nvSpPr>
          <p:cNvPr id="4" name="文本框 33"/>
          <p:cNvSpPr txBox="1"/>
          <p:nvPr>
            <p:custDataLst>
              <p:tags r:id="rId6"/>
            </p:custDataLst>
          </p:nvPr>
        </p:nvSpPr>
        <p:spPr>
          <a:xfrm>
            <a:off x="810260" y="612775"/>
            <a:ext cx="860425" cy="307975"/>
          </a:xfrm>
          <a:prstGeom prst="rect">
            <a:avLst/>
          </a:prstGeom>
          <a:noFill/>
        </p:spPr>
        <p:txBody>
          <a:bodyPr wrap="square" lIns="900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400" b="1" i="0" spc="100" baseline="0" noProof="0" dirty="0">
                <a:ln>
                  <a:noFill/>
                </a:ln>
                <a:solidFill>
                  <a:schemeClr val="tx1">
                    <a:lumMod val="85000"/>
                    <a:lumOff val="15000"/>
                  </a:schemeClr>
                </a:solidFill>
                <a:effectLst/>
                <a:uLnTx/>
                <a:uFillTx/>
                <a:latin typeface="Arial" panose="020B0604020202020204" pitchFamily="34" charset="0"/>
                <a:ea typeface="幼圆" panose="02010509060101010101" pitchFamily="49" charset="-122"/>
                <a:cs typeface="Arial" panose="020B0604020202020204" pitchFamily="34" charset="0"/>
              </a:rPr>
              <a:t>LOGO</a:t>
            </a:r>
            <a:endParaRPr kumimoji="0" lang="en-US" altLang="zh-CN" sz="1400" b="1" i="0" spc="100" baseline="0" noProof="0" dirty="0">
              <a:ln>
                <a:noFill/>
              </a:ln>
              <a:solidFill>
                <a:schemeClr val="tx1">
                  <a:lumMod val="85000"/>
                  <a:lumOff val="15000"/>
                </a:schemeClr>
              </a:solidFill>
              <a:effectLst/>
              <a:uLnTx/>
              <a:uFillTx/>
              <a:latin typeface="Arial" panose="020B0604020202020204" pitchFamily="34" charset="0"/>
              <a:ea typeface="幼圆" panose="02010509060101010101" pitchFamily="49" charset="-122"/>
              <a:cs typeface="Arial" panose="020B0604020202020204" pitchFamily="34" charset="0"/>
            </a:endParaRPr>
          </a:p>
        </p:txBody>
      </p:sp>
      <p:pic>
        <p:nvPicPr>
          <p:cNvPr id="5" name="图片 4"/>
          <p:cNvPicPr>
            <a:picLocks noChangeAspect="1"/>
          </p:cNvPicPr>
          <p:nvPr>
            <p:custDataLst>
              <p:tags r:id="rId7"/>
            </p:custDataLst>
          </p:nvPr>
        </p:nvPicPr>
        <p:blipFill>
          <a:blip r:embed="rId8"/>
          <a:stretch>
            <a:fillRect/>
          </a:stretch>
        </p:blipFill>
        <p:spPr>
          <a:xfrm>
            <a:off x="4635500" y="700194"/>
            <a:ext cx="6793300" cy="5632225"/>
          </a:xfrm>
          <a:prstGeom prst="rect">
            <a:avLst/>
          </a:prstGeom>
        </p:spPr>
      </p:pic>
      <p:sp>
        <p:nvSpPr>
          <p:cNvPr id="6" name="Forma libre 8"/>
          <p:cNvSpPr/>
          <p:nvPr>
            <p:custDataLst>
              <p:tags r:id="rId9"/>
            </p:custDataLst>
          </p:nvPr>
        </p:nvSpPr>
        <p:spPr bwMode="auto">
          <a:xfrm flipH="1">
            <a:off x="8297308" y="699878"/>
            <a:ext cx="3125048" cy="3163166"/>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s-ES_tradnl" sz="1350" b="0" i="0" u="none" strike="noStrike" kern="1200" cap="none" spc="0" normalizeH="0" baseline="0" noProof="0" dirty="0">
              <a:ln>
                <a:noFill/>
              </a:ln>
              <a:solidFill>
                <a:srgbClr val="000000"/>
              </a:solidFill>
              <a:effectLst/>
              <a:uLnTx/>
              <a:uFillTx/>
              <a:latin typeface="Arial" panose="020B0604020202020204" pitchFamily="34" charset="0"/>
              <a:ea typeface="幼圆" panose="02010509060101010101" pitchFamily="49" charset="-122"/>
              <a:cs typeface="+mn-cs"/>
            </a:endParaRPr>
          </a:p>
        </p:txBody>
      </p:sp>
      <p:pic>
        <p:nvPicPr>
          <p:cNvPr id="7" name="图片 6"/>
          <p:cNvPicPr>
            <a:picLocks noChangeAspect="1"/>
          </p:cNvPicPr>
          <p:nvPr>
            <p:custDataLst>
              <p:tags r:id="rId10"/>
            </p:custDataLst>
          </p:nvPr>
        </p:nvPicPr>
        <p:blipFill rotWithShape="1">
          <a:blip r:embed="rId11"/>
          <a:srcRect/>
          <a:stretch>
            <a:fillRect/>
          </a:stretch>
        </p:blipFill>
        <p:spPr>
          <a:xfrm>
            <a:off x="4913870" y="965202"/>
            <a:ext cx="6253934" cy="3524250"/>
          </a:xfrm>
          <a:prstGeom prst="rect">
            <a:avLst/>
          </a:prstGeom>
        </p:spPr>
      </p:pic>
      <p:sp>
        <p:nvSpPr>
          <p:cNvPr id="8" name="文本框 7"/>
          <p:cNvSpPr txBox="1"/>
          <p:nvPr>
            <p:custDataLst>
              <p:tags r:id="rId12"/>
            </p:custDataLst>
          </p:nvPr>
        </p:nvSpPr>
        <p:spPr>
          <a:xfrm>
            <a:off x="763200" y="1178175"/>
            <a:ext cx="2692800" cy="4083799"/>
          </a:xfrm>
          <a:prstGeom prst="rect">
            <a:avLst/>
          </a:prstGeom>
          <a:noFill/>
        </p:spPr>
        <p:txBody>
          <a:bodyPr wrap="square" lIns="91440" tIns="45720" rIns="91440" bIns="45720" rtlCol="0" anchor="t" anchorCtr="0">
            <a:normAutofit/>
          </a:bodyPr>
          <a:lstStyle/>
          <a:p>
            <a:pPr lvl="0">
              <a:lnSpc>
                <a:spcPct val="110000"/>
              </a:lnSpc>
            </a:pPr>
            <a:r>
              <a:rPr lang="en-US" altLang="zh-CN" sz="4400" b="1" spc="100" dirty="0">
                <a:solidFill>
                  <a:schemeClr val="tx1">
                    <a:lumMod val="85000"/>
                    <a:lumOff val="15000"/>
                  </a:schemeClr>
                </a:solidFill>
                <a:latin typeface="Arial" panose="020B0604020202020204" pitchFamily="34" charset="0"/>
                <a:ea typeface="幼圆" panose="02010509060101010101" pitchFamily="49" charset="-122"/>
              </a:rPr>
              <a:t>Unit 1</a:t>
            </a:r>
            <a:endParaRPr lang="en-US" altLang="zh-CN" sz="4400" b="1" spc="100" dirty="0">
              <a:solidFill>
                <a:schemeClr val="tx1">
                  <a:lumMod val="85000"/>
                  <a:lumOff val="15000"/>
                </a:schemeClr>
              </a:solidFill>
              <a:latin typeface="Arial" panose="020B0604020202020204" pitchFamily="34" charset="0"/>
              <a:ea typeface="幼圆" panose="02010509060101010101" pitchFamily="49" charset="-122"/>
            </a:endParaRPr>
          </a:p>
        </p:txBody>
      </p:sp>
    </p:spTree>
    <p:custDataLst>
      <p:tags r:id="rId1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scene3d>
              <a:camera prst="orthographicFront"/>
              <a:lightRig rig="threePt" dir="t"/>
            </a:scene3d>
          </a:bodyPr>
          <a:lstStyle/>
          <a:p>
            <a:r>
              <a:rPr lang="en-US" altLang="zh-CN" sz="3600">
                <a:ln w="22225">
                  <a:solidFill>
                    <a:schemeClr val="accent2"/>
                  </a:solidFill>
                  <a:prstDash val="solid"/>
                </a:ln>
                <a:solidFill>
                  <a:schemeClr val="accent2">
                    <a:lumMod val="40000"/>
                    <a:lumOff val="60000"/>
                  </a:schemeClr>
                </a:solidFill>
                <a:effectLst/>
              </a:rPr>
              <a:t>Exercise 4</a:t>
            </a:r>
            <a:endParaRPr lang="en-US" altLang="zh-CN" sz="36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1681480" y="1490980"/>
            <a:ext cx="8030210" cy="1198880"/>
          </a:xfrm>
          <a:prstGeom prst="rect">
            <a:avLst/>
          </a:prstGeom>
          <a:noFill/>
        </p:spPr>
        <p:txBody>
          <a:bodyPr wrap="none" rtlCol="0">
            <a:spAutoFit/>
          </a:bodyPr>
          <a:lstStyle/>
          <a:p>
            <a:pPr marL="457200" indent="-457200">
              <a:buAutoNum type="arabicParenR"/>
            </a:pPr>
            <a:r>
              <a:rPr lang="en-US" altLang="zh-CN" sz="2400" dirty="0">
                <a:solidFill>
                  <a:srgbClr val="0070C0"/>
                </a:solidFill>
                <a:latin typeface="Times New Roman" panose="02020603050405020304" charset="0"/>
                <a:cs typeface="Times New Roman" panose="02020603050405020304" charset="0"/>
              </a:rPr>
              <a:t>utility	2) reject	3) specialized		4) notions</a:t>
            </a:r>
            <a:endParaRPr lang="en-US" altLang="zh-CN" sz="2400" dirty="0">
              <a:solidFill>
                <a:srgbClr val="0070C0"/>
              </a:solidFill>
              <a:latin typeface="Times New Roman" panose="02020603050405020304" charset="0"/>
              <a:cs typeface="Times New Roman" panose="02020603050405020304" charset="0"/>
            </a:endParaRPr>
          </a:p>
          <a:p>
            <a:r>
              <a:rPr lang="en-US" altLang="zh-CN" sz="2400" dirty="0">
                <a:solidFill>
                  <a:srgbClr val="0070C0"/>
                </a:solidFill>
                <a:latin typeface="Times New Roman" panose="02020603050405020304" charset="0"/>
                <a:cs typeface="Times New Roman" panose="02020603050405020304" charset="0"/>
              </a:rPr>
              <a:t>5) dismiss	6) disciplines	7) address		8) stimulate</a:t>
            </a:r>
            <a:endParaRPr lang="en-US" altLang="zh-CN" sz="2400" dirty="0">
              <a:solidFill>
                <a:srgbClr val="0070C0"/>
              </a:solidFill>
              <a:latin typeface="Times New Roman" panose="02020603050405020304" charset="0"/>
              <a:cs typeface="Times New Roman" panose="02020603050405020304" charset="0"/>
            </a:endParaRPr>
          </a:p>
          <a:p>
            <a:r>
              <a:rPr lang="en-US" altLang="zh-CN" sz="2400" dirty="0">
                <a:solidFill>
                  <a:srgbClr val="0070C0"/>
                </a:solidFill>
                <a:latin typeface="Times New Roman" panose="02020603050405020304" charset="0"/>
                <a:cs typeface="Times New Roman" panose="02020603050405020304" charset="0"/>
              </a:rPr>
              <a:t>9) developmental		10) defined </a:t>
            </a:r>
            <a:endParaRPr lang="en-US" altLang="zh-CN" sz="24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scene3d>
              <a:camera prst="orthographicFront"/>
              <a:lightRig rig="threePt" dir="t"/>
            </a:scene3d>
          </a:bodyPr>
          <a:lstStyle/>
          <a:p>
            <a:r>
              <a:rPr lang="en-US" altLang="zh-CN" sz="3600">
                <a:ln w="22225">
                  <a:solidFill>
                    <a:schemeClr val="accent2"/>
                  </a:solidFill>
                  <a:prstDash val="solid"/>
                </a:ln>
                <a:solidFill>
                  <a:schemeClr val="accent2">
                    <a:lumMod val="40000"/>
                    <a:lumOff val="60000"/>
                  </a:schemeClr>
                </a:solidFill>
                <a:effectLst/>
              </a:rPr>
              <a:t>Exercise 5</a:t>
            </a:r>
            <a:endParaRPr lang="en-US" altLang="zh-CN" sz="36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2329180" y="1417638"/>
            <a:ext cx="6503124" cy="1198880"/>
          </a:xfrm>
          <a:prstGeom prst="rect">
            <a:avLst/>
          </a:prstGeom>
          <a:noFill/>
        </p:spPr>
        <p:txBody>
          <a:bodyPr wrap="square" rtlCol="0">
            <a:spAutoFit/>
          </a:bodyPr>
          <a:lstStyle/>
          <a:p>
            <a:pPr marL="457200" indent="-457200">
              <a:buAutoNum type="arabicParenR"/>
            </a:pPr>
            <a:r>
              <a:rPr lang="en-US" altLang="zh-CN" sz="2400" dirty="0">
                <a:solidFill>
                  <a:srgbClr val="0070C0"/>
                </a:solidFill>
                <a:latin typeface="Times New Roman" panose="02020603050405020304" charset="0"/>
                <a:cs typeface="Times New Roman" panose="02020603050405020304" charset="0"/>
              </a:rPr>
              <a:t>In the fields of; decide on; buck the trend</a:t>
            </a:r>
            <a:endParaRPr lang="en-US" altLang="zh-CN" sz="2400" dirty="0">
              <a:solidFill>
                <a:srgbClr val="0070C0"/>
              </a:solidFill>
              <a:latin typeface="Times New Roman" panose="02020603050405020304" charset="0"/>
              <a:cs typeface="Times New Roman" panose="02020603050405020304" charset="0"/>
            </a:endParaRPr>
          </a:p>
          <a:p>
            <a:pPr marL="457200" indent="-457200">
              <a:buAutoNum type="arabicParenR"/>
            </a:pPr>
            <a:r>
              <a:rPr lang="en-US" altLang="zh-CN" sz="2400" dirty="0">
                <a:solidFill>
                  <a:srgbClr val="0070C0"/>
                </a:solidFill>
                <a:latin typeface="Times New Roman" panose="02020603050405020304" charset="0"/>
                <a:cs typeface="Times New Roman" panose="02020603050405020304" charset="0"/>
              </a:rPr>
              <a:t>centering on; enable…to; view…as</a:t>
            </a:r>
            <a:endParaRPr lang="en-US" altLang="zh-CN" sz="2400" dirty="0">
              <a:solidFill>
                <a:srgbClr val="0070C0"/>
              </a:solidFill>
              <a:latin typeface="Times New Roman" panose="02020603050405020304" charset="0"/>
              <a:cs typeface="Times New Roman" panose="02020603050405020304" charset="0"/>
            </a:endParaRPr>
          </a:p>
          <a:p>
            <a:pPr marL="457200" indent="-457200">
              <a:buAutoNum type="arabicParenR"/>
            </a:pPr>
            <a:r>
              <a:rPr lang="en-US" altLang="zh-CN" sz="2400" dirty="0">
                <a:solidFill>
                  <a:srgbClr val="0070C0"/>
                </a:solidFill>
                <a:latin typeface="Times New Roman" panose="02020603050405020304" charset="0"/>
                <a:cs typeface="Times New Roman" panose="02020603050405020304" charset="0"/>
              </a:rPr>
              <a:t>In terms of; a host of</a:t>
            </a:r>
            <a:endParaRPr lang="en-US" altLang="zh-CN" sz="24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scene3d>
              <a:camera prst="orthographicFront"/>
              <a:lightRig rig="threePt" dir="t"/>
            </a:scene3d>
          </a:bodyPr>
          <a:lstStyle/>
          <a:p>
            <a:r>
              <a:rPr lang="en-US" altLang="zh-CN" sz="3600">
                <a:ln w="22225">
                  <a:solidFill>
                    <a:schemeClr val="accent2"/>
                  </a:solidFill>
                  <a:prstDash val="solid"/>
                </a:ln>
                <a:solidFill>
                  <a:schemeClr val="accent2">
                    <a:lumMod val="40000"/>
                    <a:lumOff val="60000"/>
                  </a:schemeClr>
                </a:solidFill>
                <a:effectLst/>
              </a:rPr>
              <a:t>Exercise 6</a:t>
            </a:r>
            <a:endParaRPr lang="en-US" altLang="zh-CN" sz="36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2329180" y="1417955"/>
            <a:ext cx="6684645" cy="1568450"/>
          </a:xfrm>
          <a:prstGeom prst="rect">
            <a:avLst/>
          </a:prstGeom>
          <a:noFill/>
        </p:spPr>
        <p:txBody>
          <a:bodyPr wrap="none" rtlCol="0">
            <a:spAutoFit/>
          </a:bodyPr>
          <a:lstStyle/>
          <a:p>
            <a:r>
              <a:rPr lang="en-US" altLang="zh-CN" sz="2400" dirty="0">
                <a:solidFill>
                  <a:srgbClr val="0070C0"/>
                </a:solidFill>
                <a:latin typeface="Times New Roman" panose="02020603050405020304" charset="0"/>
                <a:cs typeface="Times New Roman" panose="02020603050405020304" charset="0"/>
              </a:rPr>
              <a:t>1) groping for				2) strive for</a:t>
            </a:r>
            <a:endParaRPr lang="en-US" altLang="zh-CN" sz="2400" dirty="0">
              <a:solidFill>
                <a:srgbClr val="0070C0"/>
              </a:solidFill>
              <a:latin typeface="Times New Roman" panose="02020603050405020304" charset="0"/>
              <a:cs typeface="Times New Roman" panose="02020603050405020304" charset="0"/>
            </a:endParaRPr>
          </a:p>
          <a:p>
            <a:r>
              <a:rPr lang="en-US" altLang="zh-CN" sz="2400" dirty="0">
                <a:solidFill>
                  <a:srgbClr val="0070C0"/>
                </a:solidFill>
                <a:latin typeface="Times New Roman" panose="02020603050405020304" charset="0"/>
                <a:cs typeface="Times New Roman" panose="02020603050405020304" charset="0"/>
              </a:rPr>
              <a:t>3) applauded for			4) substitute for</a:t>
            </a:r>
            <a:endParaRPr lang="en-US" altLang="zh-CN" sz="2400" dirty="0">
              <a:solidFill>
                <a:srgbClr val="0070C0"/>
              </a:solidFill>
              <a:latin typeface="Times New Roman" panose="02020603050405020304" charset="0"/>
              <a:cs typeface="Times New Roman" panose="02020603050405020304" charset="0"/>
            </a:endParaRPr>
          </a:p>
          <a:p>
            <a:r>
              <a:rPr lang="en-US" altLang="zh-CN" sz="2400" dirty="0">
                <a:solidFill>
                  <a:srgbClr val="0070C0"/>
                </a:solidFill>
                <a:latin typeface="Times New Roman" panose="02020603050405020304" charset="0"/>
                <a:cs typeface="Times New Roman" panose="02020603050405020304" charset="0"/>
              </a:rPr>
              <a:t>5) compensate for			6) stand for</a:t>
            </a:r>
            <a:endParaRPr lang="en-US" altLang="zh-CN" sz="2400" dirty="0">
              <a:solidFill>
                <a:srgbClr val="0070C0"/>
              </a:solidFill>
              <a:latin typeface="Times New Roman" panose="02020603050405020304" charset="0"/>
              <a:cs typeface="Times New Roman" panose="02020603050405020304" charset="0"/>
            </a:endParaRPr>
          </a:p>
          <a:p>
            <a:r>
              <a:rPr lang="en-US" altLang="zh-CN" sz="2400" dirty="0">
                <a:solidFill>
                  <a:srgbClr val="0070C0"/>
                </a:solidFill>
                <a:latin typeface="Times New Roman" panose="02020603050405020304" charset="0"/>
                <a:cs typeface="Times New Roman" panose="02020603050405020304" charset="0"/>
              </a:rPr>
              <a:t>7) weep for				8) blame for</a:t>
            </a:r>
            <a:endParaRPr lang="en-US" altLang="zh-CN" sz="24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scene3d>
              <a:camera prst="orthographicFront"/>
              <a:lightRig rig="threePt" dir="t"/>
            </a:scene3d>
          </a:bodyPr>
          <a:lstStyle/>
          <a:p>
            <a:r>
              <a:rPr lang="en-US" altLang="zh-CN" sz="3600">
                <a:ln w="22225">
                  <a:solidFill>
                    <a:schemeClr val="accent2"/>
                  </a:solidFill>
                  <a:prstDash val="solid"/>
                </a:ln>
                <a:solidFill>
                  <a:schemeClr val="accent2">
                    <a:lumMod val="40000"/>
                    <a:lumOff val="60000"/>
                  </a:schemeClr>
                </a:solidFill>
                <a:effectLst/>
              </a:rPr>
              <a:t>Exercise 7</a:t>
            </a:r>
            <a:endParaRPr lang="en-US" altLang="zh-CN" sz="36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2329180" y="1417955"/>
            <a:ext cx="6515100" cy="1568450"/>
          </a:xfrm>
          <a:prstGeom prst="rect">
            <a:avLst/>
          </a:prstGeom>
          <a:noFill/>
        </p:spPr>
        <p:txBody>
          <a:bodyPr wrap="none" rtlCol="0">
            <a:spAutoFit/>
          </a:bodyPr>
          <a:lstStyle/>
          <a:p>
            <a:r>
              <a:rPr lang="en-US" altLang="zh-CN" sz="2400" dirty="0">
                <a:solidFill>
                  <a:srgbClr val="0070C0"/>
                </a:solidFill>
                <a:latin typeface="Times New Roman" panose="02020603050405020304" charset="0"/>
                <a:cs typeface="Times New Roman" panose="02020603050405020304" charset="0"/>
              </a:rPr>
              <a:t>1) comment on			2) deciding on</a:t>
            </a:r>
            <a:endParaRPr lang="en-US" altLang="zh-CN" sz="2400" dirty="0">
              <a:solidFill>
                <a:srgbClr val="0070C0"/>
              </a:solidFill>
              <a:latin typeface="Times New Roman" panose="02020603050405020304" charset="0"/>
              <a:cs typeface="Times New Roman" panose="02020603050405020304" charset="0"/>
            </a:endParaRPr>
          </a:p>
          <a:p>
            <a:r>
              <a:rPr lang="en-US" altLang="zh-CN" sz="2400" dirty="0">
                <a:solidFill>
                  <a:srgbClr val="0070C0"/>
                </a:solidFill>
                <a:latin typeface="Times New Roman" panose="02020603050405020304" charset="0"/>
                <a:cs typeface="Times New Roman" panose="02020603050405020304" charset="0"/>
              </a:rPr>
              <a:t>3) elaborate on				4) imposed on</a:t>
            </a:r>
            <a:endParaRPr lang="en-US" altLang="zh-CN" sz="2400" dirty="0">
              <a:solidFill>
                <a:srgbClr val="0070C0"/>
              </a:solidFill>
              <a:latin typeface="Times New Roman" panose="02020603050405020304" charset="0"/>
              <a:cs typeface="Times New Roman" panose="02020603050405020304" charset="0"/>
            </a:endParaRPr>
          </a:p>
          <a:p>
            <a:r>
              <a:rPr lang="en-US" altLang="zh-CN" sz="2400" dirty="0">
                <a:solidFill>
                  <a:srgbClr val="0070C0"/>
                </a:solidFill>
                <a:latin typeface="Times New Roman" panose="02020603050405020304" charset="0"/>
                <a:cs typeface="Times New Roman" panose="02020603050405020304" charset="0"/>
              </a:rPr>
              <a:t>5) concentrate on			6) acts on</a:t>
            </a:r>
            <a:endParaRPr lang="en-US" altLang="zh-CN" sz="2400" dirty="0">
              <a:solidFill>
                <a:srgbClr val="0070C0"/>
              </a:solidFill>
              <a:latin typeface="Times New Roman" panose="02020603050405020304" charset="0"/>
              <a:cs typeface="Times New Roman" panose="02020603050405020304" charset="0"/>
            </a:endParaRPr>
          </a:p>
          <a:p>
            <a:r>
              <a:rPr lang="en-US" altLang="zh-CN" sz="2400" dirty="0">
                <a:solidFill>
                  <a:srgbClr val="0070C0"/>
                </a:solidFill>
                <a:latin typeface="Times New Roman" panose="02020603050405020304" charset="0"/>
                <a:cs typeface="Times New Roman" panose="02020603050405020304" charset="0"/>
              </a:rPr>
              <a:t>7) feed on				8) relied on</a:t>
            </a:r>
            <a:endParaRPr lang="en-US" altLang="zh-CN" sz="24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scene3d>
              <a:camera prst="orthographicFront"/>
              <a:lightRig rig="threePt" dir="t"/>
            </a:scene3d>
          </a:bodyPr>
          <a:lstStyle/>
          <a:p>
            <a:r>
              <a:rPr lang="en-US" altLang="zh-CN" sz="3600">
                <a:ln w="22225">
                  <a:solidFill>
                    <a:schemeClr val="accent2"/>
                  </a:solidFill>
                  <a:prstDash val="solid"/>
                </a:ln>
                <a:solidFill>
                  <a:schemeClr val="accent2">
                    <a:lumMod val="40000"/>
                    <a:lumOff val="60000"/>
                  </a:schemeClr>
                </a:solidFill>
                <a:effectLst/>
              </a:rPr>
              <a:t>Exercise 8</a:t>
            </a:r>
            <a:endParaRPr lang="en-US" altLang="zh-CN" sz="36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2329180" y="1417955"/>
            <a:ext cx="8291195" cy="3784600"/>
          </a:xfrm>
          <a:prstGeom prst="rect">
            <a:avLst/>
          </a:prstGeom>
          <a:noFill/>
        </p:spPr>
        <p:txBody>
          <a:bodyPr wrap="square" rtlCol="0">
            <a:spAutoFit/>
          </a:bodyPr>
          <a:lstStyle/>
          <a:p>
            <a:pPr algn="l"/>
            <a:r>
              <a:rPr lang="en-US" altLang="zh-CN" sz="2000" dirty="0">
                <a:solidFill>
                  <a:srgbClr val="0070C0"/>
                </a:solidFill>
                <a:latin typeface="Times New Roman" panose="02020603050405020304" charset="0"/>
                <a:cs typeface="Times New Roman" panose="02020603050405020304" charset="0"/>
              </a:rPr>
              <a:t>1）接下来的几分钟里，他简要介绍了通识教育的发展历史，告诉学生们</a:t>
            </a:r>
            <a:endParaRPr lang="en-US" altLang="zh-CN" sz="2000" dirty="0">
              <a:solidFill>
                <a:srgbClr val="0070C0"/>
              </a:solidFill>
              <a:latin typeface="Times New Roman" panose="02020603050405020304" charset="0"/>
              <a:cs typeface="Times New Roman" panose="02020603050405020304" charset="0"/>
            </a:endParaRPr>
          </a:p>
          <a:p>
            <a:pPr algn="l"/>
            <a:r>
              <a:rPr lang="en-US" altLang="zh-CN" sz="2000" dirty="0">
                <a:solidFill>
                  <a:srgbClr val="0070C0"/>
                </a:solidFill>
                <a:latin typeface="Times New Roman" panose="02020603050405020304" charset="0"/>
                <a:cs typeface="Times New Roman" panose="02020603050405020304" charset="0"/>
              </a:rPr>
              <a:t>“liberal”一词来自拉丁语，意为“</a:t>
            </a:r>
            <a:r>
              <a:rPr lang="en-US" altLang="zh-CN" sz="2000" dirty="0" err="1">
                <a:solidFill>
                  <a:srgbClr val="0070C0"/>
                </a:solidFill>
                <a:latin typeface="Times New Roman" panose="02020603050405020304" charset="0"/>
                <a:cs typeface="Times New Roman" panose="02020603050405020304" charset="0"/>
              </a:rPr>
              <a:t>自由</a:t>
            </a:r>
            <a:r>
              <a:rPr lang="en-US" altLang="zh-CN" sz="2000" dirty="0">
                <a:solidFill>
                  <a:srgbClr val="0070C0"/>
                </a:solidFill>
                <a:latin typeface="Times New Roman" panose="02020603050405020304" charset="0"/>
                <a:cs typeface="Times New Roman" panose="02020603050405020304" charset="0"/>
              </a:rPr>
              <a:t>”，</a:t>
            </a:r>
            <a:r>
              <a:rPr lang="en-US" altLang="zh-CN" sz="2000" dirty="0" err="1">
                <a:solidFill>
                  <a:srgbClr val="0070C0"/>
                </a:solidFill>
                <a:latin typeface="Times New Roman" panose="02020603050405020304" charset="0"/>
                <a:cs typeface="Times New Roman" panose="02020603050405020304" charset="0"/>
              </a:rPr>
              <a:t>这种学校教育在古代只有自由的小</a:t>
            </a:r>
            <a:r>
              <a:rPr lang="zh-CN" altLang="en-US" sz="2000" dirty="0">
                <a:solidFill>
                  <a:srgbClr val="0070C0"/>
                </a:solidFill>
                <a:latin typeface="Times New Roman" panose="02020603050405020304" charset="0"/>
                <a:cs typeface="Times New Roman" panose="02020603050405020304" charset="0"/>
              </a:rPr>
              <a:t>孩</a:t>
            </a:r>
            <a:r>
              <a:rPr lang="en-US" altLang="zh-CN" sz="2000" dirty="0">
                <a:solidFill>
                  <a:srgbClr val="0070C0"/>
                </a:solidFill>
                <a:latin typeface="Times New Roman" panose="02020603050405020304" charset="0"/>
                <a:cs typeface="Times New Roman" panose="02020603050405020304" charset="0"/>
              </a:rPr>
              <a:t>（</a:t>
            </a:r>
            <a:r>
              <a:rPr lang="en-US" altLang="zh-CN" sz="2000" dirty="0" err="1">
                <a:solidFill>
                  <a:srgbClr val="0070C0"/>
                </a:solidFill>
                <a:latin typeface="Times New Roman" panose="02020603050405020304" charset="0"/>
                <a:cs typeface="Times New Roman" panose="02020603050405020304" charset="0"/>
              </a:rPr>
              <a:t>而非奴隶）才能享受</a:t>
            </a:r>
            <a:r>
              <a:rPr lang="en-US" altLang="zh-CN" sz="2000" dirty="0">
                <a:solidFill>
                  <a:srgbClr val="0070C0"/>
                </a:solidFill>
                <a:latin typeface="Times New Roman" panose="02020603050405020304" charset="0"/>
                <a:cs typeface="Times New Roman" panose="02020603050405020304" charset="0"/>
              </a:rPr>
              <a:t>。</a:t>
            </a:r>
            <a:endParaRPr lang="en-US" altLang="zh-CN" sz="2000" dirty="0">
              <a:solidFill>
                <a:srgbClr val="0070C0"/>
              </a:solidFill>
              <a:latin typeface="Times New Roman" panose="02020603050405020304" charset="0"/>
              <a:cs typeface="Times New Roman" panose="02020603050405020304" charset="0"/>
            </a:endParaRPr>
          </a:p>
          <a:p>
            <a:pPr algn="l"/>
            <a:r>
              <a:rPr lang="en-US" altLang="zh-CN" sz="2000" dirty="0">
                <a:solidFill>
                  <a:srgbClr val="0070C0"/>
                </a:solidFill>
                <a:latin typeface="Times New Roman" panose="02020603050405020304" charset="0"/>
                <a:cs typeface="Times New Roman" panose="02020603050405020304" charset="0"/>
              </a:rPr>
              <a:t>2）现代的通识教育让学生接触许多理工和人文学科，这些学科知识有助于深</a:t>
            </a:r>
            <a:r>
              <a:rPr lang="zh-CN" altLang="en-US" sz="2000" dirty="0">
                <a:solidFill>
                  <a:srgbClr val="0070C0"/>
                </a:solidFill>
                <a:latin typeface="Times New Roman" panose="02020603050405020304" charset="0"/>
                <a:cs typeface="Times New Roman" panose="02020603050405020304" charset="0"/>
              </a:rPr>
              <a:t>入</a:t>
            </a:r>
            <a:r>
              <a:rPr lang="en-US" altLang="zh-CN" sz="2000" dirty="0" err="1">
                <a:solidFill>
                  <a:srgbClr val="0070C0"/>
                </a:solidFill>
                <a:latin typeface="Times New Roman" panose="02020603050405020304" charset="0"/>
                <a:cs typeface="Times New Roman" panose="02020603050405020304" charset="0"/>
              </a:rPr>
              <a:t>探求人生重大问题的答案</a:t>
            </a:r>
            <a:r>
              <a:rPr lang="en-US" altLang="zh-CN" sz="2000" dirty="0">
                <a:solidFill>
                  <a:srgbClr val="0070C0"/>
                </a:solidFill>
                <a:latin typeface="Times New Roman" panose="02020603050405020304" charset="0"/>
                <a:cs typeface="Times New Roman" panose="02020603050405020304" charset="0"/>
              </a:rPr>
              <a:t>。</a:t>
            </a:r>
            <a:endParaRPr lang="en-US" altLang="zh-CN" sz="2000" dirty="0">
              <a:solidFill>
                <a:srgbClr val="0070C0"/>
              </a:solidFill>
              <a:latin typeface="Times New Roman" panose="02020603050405020304" charset="0"/>
              <a:cs typeface="Times New Roman" panose="02020603050405020304" charset="0"/>
            </a:endParaRPr>
          </a:p>
          <a:p>
            <a:pPr algn="l"/>
            <a:r>
              <a:rPr lang="en-US" altLang="zh-CN" sz="2000" dirty="0">
                <a:solidFill>
                  <a:srgbClr val="0070C0"/>
                </a:solidFill>
                <a:latin typeface="Times New Roman" panose="02020603050405020304" charset="0"/>
                <a:cs typeface="Times New Roman" panose="02020603050405020304" charset="0"/>
              </a:rPr>
              <a:t>3）他们认为，高等教育如果不以培训学生做事</a:t>
            </a:r>
            <a:r>
              <a:rPr lang="zh-CN" altLang="en-US" sz="2000" dirty="0">
                <a:solidFill>
                  <a:srgbClr val="0070C0"/>
                </a:solidFill>
                <a:latin typeface="Times New Roman" panose="02020603050405020304" charset="0"/>
                <a:cs typeface="Times New Roman" panose="02020603050405020304" charset="0"/>
              </a:rPr>
              <a:t>挣</a:t>
            </a:r>
            <a:r>
              <a:rPr lang="en-US" altLang="zh-CN" sz="2000" dirty="0" err="1">
                <a:solidFill>
                  <a:srgbClr val="0070C0"/>
                </a:solidFill>
                <a:latin typeface="Times New Roman" panose="02020603050405020304" charset="0"/>
                <a:cs typeface="Times New Roman" panose="02020603050405020304" charset="0"/>
              </a:rPr>
              <a:t>钱为核心，就是毫无意义的</a:t>
            </a:r>
            <a:r>
              <a:rPr lang="zh-CN" altLang="en-US" sz="2000" dirty="0">
                <a:solidFill>
                  <a:srgbClr val="0070C0"/>
                </a:solidFill>
                <a:latin typeface="Times New Roman" panose="02020603050405020304" charset="0"/>
                <a:cs typeface="Times New Roman" panose="02020603050405020304" charset="0"/>
              </a:rPr>
              <a:t>。</a:t>
            </a:r>
            <a:endParaRPr lang="en-US" altLang="zh-CN" sz="2000" dirty="0">
              <a:solidFill>
                <a:srgbClr val="0070C0"/>
              </a:solidFill>
              <a:latin typeface="Times New Roman" panose="02020603050405020304" charset="0"/>
              <a:cs typeface="Times New Roman" panose="02020603050405020304" charset="0"/>
            </a:endParaRPr>
          </a:p>
          <a:p>
            <a:pPr algn="l"/>
            <a:r>
              <a:rPr lang="en-US" altLang="zh-CN" sz="2000" dirty="0">
                <a:solidFill>
                  <a:srgbClr val="0070C0"/>
                </a:solidFill>
                <a:latin typeface="Times New Roman" panose="02020603050405020304" charset="0"/>
                <a:cs typeface="Times New Roman" panose="02020603050405020304" charset="0"/>
              </a:rPr>
              <a:t>4）如果想弄清我们的调查对象究竟做了什么成就了极富成效与创造力的人生</a:t>
            </a:r>
            <a:r>
              <a:rPr lang="zh-CN" altLang="en-US" sz="2000" dirty="0">
                <a:solidFill>
                  <a:srgbClr val="0070C0"/>
                </a:solidFill>
                <a:latin typeface="Times New Roman" panose="02020603050405020304" charset="0"/>
                <a:cs typeface="Times New Roman" panose="02020603050405020304" charset="0"/>
              </a:rPr>
              <a:t>，</a:t>
            </a:r>
            <a:r>
              <a:rPr lang="en-US" altLang="zh-CN" sz="2000" dirty="0" err="1">
                <a:solidFill>
                  <a:srgbClr val="0070C0"/>
                </a:solidFill>
                <a:latin typeface="Times New Roman" panose="02020603050405020304" charset="0"/>
                <a:cs typeface="Times New Roman" panose="02020603050405020304" charset="0"/>
              </a:rPr>
              <a:t>我们就必须理解为什么他们如此重视在选定专业领域之前所接受的通识</a:t>
            </a:r>
            <a:r>
              <a:rPr lang="zh-CN" altLang="en-US" sz="2000" dirty="0">
                <a:solidFill>
                  <a:srgbClr val="0070C0"/>
                </a:solidFill>
                <a:latin typeface="Times New Roman" panose="02020603050405020304" charset="0"/>
                <a:cs typeface="Times New Roman" panose="02020603050405020304" charset="0"/>
              </a:rPr>
              <a:t>教</a:t>
            </a:r>
            <a:r>
              <a:rPr lang="en-US" altLang="zh-CN" sz="2000" dirty="0">
                <a:solidFill>
                  <a:srgbClr val="0070C0"/>
                </a:solidFill>
                <a:latin typeface="Times New Roman" panose="02020603050405020304" charset="0"/>
                <a:cs typeface="Times New Roman" panose="02020603050405020304" charset="0"/>
              </a:rPr>
              <a:t>育</a:t>
            </a:r>
            <a:r>
              <a:rPr lang="zh-CN" altLang="en-US" sz="2000" dirty="0">
                <a:solidFill>
                  <a:srgbClr val="0070C0"/>
                </a:solidFill>
                <a:latin typeface="Times New Roman" panose="02020603050405020304" charset="0"/>
                <a:cs typeface="Times New Roman" panose="02020603050405020304" charset="0"/>
              </a:rPr>
              <a:t>。</a:t>
            </a:r>
            <a:endParaRPr lang="en-US" altLang="zh-CN" sz="2000" dirty="0">
              <a:solidFill>
                <a:srgbClr val="0070C0"/>
              </a:solidFill>
              <a:latin typeface="Times New Roman" panose="02020603050405020304" charset="0"/>
              <a:cs typeface="Times New Roman" panose="02020603050405020304" charset="0"/>
            </a:endParaRPr>
          </a:p>
          <a:p>
            <a:pPr algn="l"/>
            <a:r>
              <a:rPr lang="en-US" altLang="zh-CN" sz="2000" dirty="0">
                <a:solidFill>
                  <a:srgbClr val="0070C0"/>
                </a:solidFill>
                <a:latin typeface="Times New Roman" panose="02020603050405020304" charset="0"/>
                <a:cs typeface="Times New Roman" panose="02020603050405020304" charset="0"/>
              </a:rPr>
              <a:t>5）他们把教育理解为一种成长历程，在此过程中，他们致力于思维能力</a:t>
            </a:r>
            <a:r>
              <a:rPr lang="zh-CN" altLang="en-US" sz="2000" dirty="0">
                <a:solidFill>
                  <a:srgbClr val="0070C0"/>
                </a:solidFill>
                <a:latin typeface="Times New Roman" panose="02020603050405020304" charset="0"/>
                <a:cs typeface="Times New Roman" panose="02020603050405020304" charset="0"/>
              </a:rPr>
              <a:t>的提</a:t>
            </a:r>
            <a:r>
              <a:rPr lang="en-US" altLang="zh-CN" sz="2000" dirty="0" err="1">
                <a:solidFill>
                  <a:srgbClr val="0070C0"/>
                </a:solidFill>
                <a:latin typeface="Times New Roman" panose="02020603050405020304" charset="0"/>
                <a:cs typeface="Times New Roman" panose="02020603050405020304" charset="0"/>
              </a:rPr>
              <a:t>升，这样一种理解也影响到了他们所尝试的学习方向</a:t>
            </a:r>
            <a:r>
              <a:rPr lang="en-US" altLang="zh-CN" sz="2000" dirty="0">
                <a:solidFill>
                  <a:srgbClr val="0070C0"/>
                </a:solidFill>
                <a:latin typeface="Times New Roman" panose="02020603050405020304" charset="0"/>
                <a:cs typeface="Times New Roman" panose="02020603050405020304" charset="0"/>
              </a:rPr>
              <a:t>。</a:t>
            </a:r>
            <a:endParaRPr lang="en-US" altLang="zh-CN" sz="20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scene3d>
              <a:camera prst="orthographicFront"/>
              <a:lightRig rig="threePt" dir="t"/>
            </a:scene3d>
          </a:bodyPr>
          <a:lstStyle/>
          <a:p>
            <a:r>
              <a:rPr lang="en-US" altLang="zh-CN" sz="3600">
                <a:ln w="22225">
                  <a:solidFill>
                    <a:schemeClr val="accent2"/>
                  </a:solidFill>
                  <a:prstDash val="solid"/>
                </a:ln>
                <a:solidFill>
                  <a:schemeClr val="accent2">
                    <a:lumMod val="40000"/>
                    <a:lumOff val="60000"/>
                  </a:schemeClr>
                </a:solidFill>
                <a:effectLst/>
              </a:rPr>
              <a:t>Exercise 9</a:t>
            </a:r>
            <a:endParaRPr lang="en-US" altLang="zh-CN" sz="36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2329180" y="1417955"/>
            <a:ext cx="7827645" cy="5262245"/>
          </a:xfrm>
          <a:prstGeom prst="rect">
            <a:avLst/>
          </a:prstGeom>
          <a:noFill/>
        </p:spPr>
        <p:txBody>
          <a:bodyPr wrap="square" rtlCol="0">
            <a:spAutoFit/>
          </a:bodyPr>
          <a:lstStyle/>
          <a:p>
            <a:pPr algn="just"/>
            <a:r>
              <a:rPr lang="en-US" altLang="zh-CN" sz="2400" dirty="0">
                <a:solidFill>
                  <a:srgbClr val="0070C0"/>
                </a:solidFill>
                <a:latin typeface="Times New Roman" panose="02020603050405020304" charset="0"/>
                <a:cs typeface="Times New Roman" panose="02020603050405020304" charset="0"/>
              </a:rPr>
              <a:t>   The imperial examination system in China began to be put into practice in the Sui Dynasty and lasted more than 1,300 years. In ancient China, class consciousness was distinct and people from lower classes had little chance to gain a position in the official court. But once the imperial examination system was introduced, scholars from poor families had opportunities to take the government exams, which enabled them to bring honor to their families. Such a talent-selection system had great impact not only on the politics, economy, education, culture concepts and social customs in Chinese feudal society, but also on the education systems of such neighboring countries as Japan, Korea and Vietnam. To some extent, China's current education system has selectively inherited some advantages from the imperial examination system.</a:t>
            </a:r>
            <a:endParaRPr lang="en-US" altLang="zh-CN" sz="24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solidFill>
                  <a:srgbClr val="0070C0"/>
                </a:solidFill>
              </a:rPr>
              <a:t>Text B A Worried Parent Writes from the UK</a:t>
            </a:r>
            <a:endParaRPr lang="zh-CN" altLang="en-US" sz="3600" dirty="0">
              <a:solidFill>
                <a:srgbClr val="0070C0"/>
              </a:solidFill>
            </a:endParaRPr>
          </a:p>
        </p:txBody>
      </p:sp>
      <p:sp>
        <p:nvSpPr>
          <p:cNvPr id="3" name="内容占位符 2"/>
          <p:cNvSpPr>
            <a:spLocks noGrp="1"/>
          </p:cNvSpPr>
          <p:nvPr>
            <p:ph idx="1"/>
          </p:nvPr>
        </p:nvSpPr>
        <p:spPr/>
        <p:txBody>
          <a:bodyPr/>
          <a:lstStyle/>
          <a:p>
            <a:pPr marL="514350" indent="-514350">
              <a:buFont typeface="+mj-lt"/>
              <a:buAutoNum type="arabicPeriod"/>
            </a:pPr>
            <a:r>
              <a:rPr lang="en-US" altLang="zh-CN" dirty="0">
                <a:solidFill>
                  <a:srgbClr val="0070C0"/>
                </a:solidFill>
                <a:latin typeface="Times New Roman" panose="02020603050405020304" charset="0"/>
                <a:cs typeface="Times New Roman" panose="02020603050405020304" charset="0"/>
              </a:rPr>
              <a:t>Why does the author’s wife suggest their children going to plumbing college?</a:t>
            </a:r>
            <a:endParaRPr lang="en-US" altLang="zh-CN" dirty="0">
              <a:solidFill>
                <a:srgbClr val="0070C0"/>
              </a:solidFill>
              <a:latin typeface="Times New Roman" panose="02020603050405020304" charset="0"/>
              <a:cs typeface="Times New Roman" panose="02020603050405020304" charset="0"/>
            </a:endParaRPr>
          </a:p>
          <a:p>
            <a:pPr marL="514350" indent="-514350">
              <a:buFont typeface="+mj-lt"/>
              <a:buAutoNum type="arabicPeriod"/>
            </a:pPr>
            <a:endParaRPr lang="en-US" altLang="zh-CN" dirty="0">
              <a:solidFill>
                <a:srgbClr val="0070C0"/>
              </a:solidFill>
              <a:latin typeface="Times New Roman" panose="02020603050405020304" charset="0"/>
              <a:cs typeface="Times New Roman" panose="02020603050405020304" charset="0"/>
            </a:endParaRPr>
          </a:p>
          <a:p>
            <a:pPr marL="514350" indent="-514350">
              <a:buFont typeface="+mj-lt"/>
              <a:buAutoNum type="arabicPeriod"/>
            </a:pPr>
            <a:endParaRPr lang="en-US" altLang="zh-CN" dirty="0">
              <a:solidFill>
                <a:srgbClr val="0070C0"/>
              </a:solidFill>
              <a:latin typeface="Times New Roman" panose="02020603050405020304" charset="0"/>
              <a:cs typeface="Times New Roman" panose="02020603050405020304" charset="0"/>
            </a:endParaRPr>
          </a:p>
          <a:p>
            <a:pPr marL="514350" indent="-514350">
              <a:buFont typeface="+mj-lt"/>
              <a:buAutoNum type="arabicPeriod"/>
            </a:pPr>
            <a:r>
              <a:rPr lang="en-US" altLang="zh-CN" dirty="0">
                <a:solidFill>
                  <a:srgbClr val="0070C0"/>
                </a:solidFill>
                <a:latin typeface="Times New Roman" panose="02020603050405020304" charset="0"/>
                <a:cs typeface="Times New Roman" panose="02020603050405020304" charset="0"/>
              </a:rPr>
              <a:t>What was the supposed goal of university in the 1980s in the UK?</a:t>
            </a:r>
            <a:endParaRPr lang="zh-CN" altLang="en-US" dirty="0">
              <a:solidFill>
                <a:srgbClr val="0070C0"/>
              </a:solidFill>
              <a:latin typeface="Times New Roman" panose="02020603050405020304" charset="0"/>
              <a:cs typeface="Times New Roman" panose="02020603050405020304" charset="0"/>
            </a:endParaRPr>
          </a:p>
        </p:txBody>
      </p:sp>
      <p:sp>
        <p:nvSpPr>
          <p:cNvPr id="4" name="文本框 3"/>
          <p:cNvSpPr txBox="1"/>
          <p:nvPr/>
        </p:nvSpPr>
        <p:spPr>
          <a:xfrm>
            <a:off x="1550035" y="1517650"/>
            <a:ext cx="7642225" cy="2205990"/>
          </a:xfrm>
          <a:prstGeom prst="rect">
            <a:avLst/>
          </a:prstGeom>
          <a:noFill/>
        </p:spPr>
        <p:txBody>
          <a:bodyPr wrap="square" rtlCol="0">
            <a:noAutofit/>
          </a:bodyPr>
          <a:lstStyle/>
          <a:p>
            <a:r>
              <a:rPr lang="en-US" altLang="zh-CN" sz="2000" dirty="0">
                <a:solidFill>
                  <a:srgbClr val="C00000"/>
                </a:solidFill>
                <a:latin typeface="Times New Roman" panose="02020603050405020304" charset="0"/>
                <a:cs typeface="Times New Roman" panose="02020603050405020304" charset="0"/>
              </a:rPr>
              <a:t>Students learn useful and relevant skills there. They become eminently employable. And they probably don’t have tuition loans to pay back. </a:t>
            </a:r>
            <a:endParaRPr lang="zh-CN" altLang="en-US" sz="2000" dirty="0">
              <a:solidFill>
                <a:srgbClr val="C00000"/>
              </a:solidFill>
              <a:latin typeface="Times New Roman" panose="02020603050405020304" charset="0"/>
              <a:cs typeface="Times New Roman" panose="02020603050405020304" charset="0"/>
            </a:endParaRPr>
          </a:p>
        </p:txBody>
      </p:sp>
      <p:sp>
        <p:nvSpPr>
          <p:cNvPr id="5" name="文本框 4"/>
          <p:cNvSpPr txBox="1"/>
          <p:nvPr/>
        </p:nvSpPr>
        <p:spPr>
          <a:xfrm>
            <a:off x="1366520" y="3218180"/>
            <a:ext cx="7898130" cy="2501900"/>
          </a:xfrm>
          <a:prstGeom prst="rect">
            <a:avLst/>
          </a:prstGeom>
          <a:noFill/>
        </p:spPr>
        <p:txBody>
          <a:bodyPr wrap="square" rtlCol="0">
            <a:noAutofit/>
          </a:bodyPr>
          <a:lstStyle/>
          <a:p>
            <a:r>
              <a:rPr lang="en-US" altLang="zh-CN" sz="2000" dirty="0">
                <a:solidFill>
                  <a:srgbClr val="C00000"/>
                </a:solidFill>
                <a:latin typeface="Times New Roman" panose="02020603050405020304" charset="0"/>
                <a:cs typeface="Times New Roman" panose="02020603050405020304" charset="0"/>
              </a:rPr>
              <a:t>University was supposed to be about a broadening and deepening of the individual.</a:t>
            </a:r>
            <a:endParaRPr lang="zh-CN" altLang="en-US" sz="2000" dirty="0">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solidFill>
                  <a:srgbClr val="0070C0"/>
                </a:solidFill>
              </a:rPr>
              <a:t>Text B A Worried Parent Writes from the UK</a:t>
            </a:r>
            <a:endParaRPr lang="zh-CN" altLang="en-US" sz="3600" dirty="0">
              <a:solidFill>
                <a:srgbClr val="0070C0"/>
              </a:solidFill>
            </a:endParaRPr>
          </a:p>
        </p:txBody>
      </p:sp>
      <p:sp>
        <p:nvSpPr>
          <p:cNvPr id="3" name="内容占位符 2"/>
          <p:cNvSpPr>
            <a:spLocks noGrp="1"/>
          </p:cNvSpPr>
          <p:nvPr>
            <p:ph idx="1"/>
          </p:nvPr>
        </p:nvSpPr>
        <p:spPr/>
        <p:txBody>
          <a:bodyPr/>
          <a:lstStyle/>
          <a:p>
            <a:pPr marL="514350" indent="-514350">
              <a:buFont typeface="+mj-lt"/>
              <a:buAutoNum type="arabicPeriod" startAt="3"/>
            </a:pPr>
            <a:r>
              <a:rPr lang="en-US" altLang="zh-CN" dirty="0">
                <a:solidFill>
                  <a:srgbClr val="0070C0"/>
                </a:solidFill>
                <a:latin typeface="Times New Roman" panose="02020603050405020304" charset="0"/>
                <a:cs typeface="Times New Roman" panose="02020603050405020304" charset="0"/>
              </a:rPr>
              <a:t>What does “this notion (para. 4)” refer to ?</a:t>
            </a:r>
            <a:endParaRPr lang="en-US" altLang="zh-CN" dirty="0">
              <a:solidFill>
                <a:srgbClr val="0070C0"/>
              </a:solidFill>
              <a:latin typeface="Times New Roman" panose="02020603050405020304" charset="0"/>
              <a:cs typeface="Times New Roman" panose="02020603050405020304" charset="0"/>
            </a:endParaRPr>
          </a:p>
          <a:p>
            <a:pPr marL="514350" indent="-514350">
              <a:buFont typeface="+mj-lt"/>
              <a:buAutoNum type="arabicPeriod" startAt="3"/>
            </a:pPr>
            <a:endParaRPr lang="en-US" altLang="zh-CN" dirty="0">
              <a:solidFill>
                <a:srgbClr val="0070C0"/>
              </a:solidFill>
              <a:latin typeface="Times New Roman" panose="02020603050405020304" charset="0"/>
              <a:cs typeface="Times New Roman" panose="02020603050405020304" charset="0"/>
            </a:endParaRPr>
          </a:p>
          <a:p>
            <a:pPr marL="514350" indent="-514350">
              <a:buFont typeface="+mj-lt"/>
              <a:buAutoNum type="arabicPeriod" startAt="3"/>
            </a:pPr>
            <a:endParaRPr lang="en-US" altLang="zh-CN" dirty="0">
              <a:solidFill>
                <a:srgbClr val="0070C0"/>
              </a:solidFill>
              <a:latin typeface="Times New Roman" panose="02020603050405020304" charset="0"/>
              <a:cs typeface="Times New Roman" panose="02020603050405020304" charset="0"/>
            </a:endParaRPr>
          </a:p>
          <a:p>
            <a:pPr marL="514350" indent="-514350">
              <a:buFont typeface="+mj-lt"/>
              <a:buAutoNum type="arabicPeriod" startAt="3"/>
            </a:pPr>
            <a:r>
              <a:rPr lang="en-US" altLang="zh-CN" dirty="0">
                <a:solidFill>
                  <a:srgbClr val="0070C0"/>
                </a:solidFill>
                <a:latin typeface="Times New Roman" panose="02020603050405020304" charset="0"/>
                <a:cs typeface="Times New Roman" panose="02020603050405020304" charset="0"/>
              </a:rPr>
              <a:t>What is the author’s idea about the goal of university?</a:t>
            </a:r>
            <a:endParaRPr lang="zh-CN" altLang="en-US" dirty="0">
              <a:solidFill>
                <a:srgbClr val="0070C0"/>
              </a:solidFill>
              <a:latin typeface="Times New Roman" panose="02020603050405020304" charset="0"/>
              <a:cs typeface="Times New Roman" panose="02020603050405020304" charset="0"/>
            </a:endParaRPr>
          </a:p>
        </p:txBody>
      </p:sp>
      <p:sp>
        <p:nvSpPr>
          <p:cNvPr id="4" name="文本框 3"/>
          <p:cNvSpPr txBox="1"/>
          <p:nvPr/>
        </p:nvSpPr>
        <p:spPr>
          <a:xfrm>
            <a:off x="1335405" y="1389380"/>
            <a:ext cx="7856855" cy="1608455"/>
          </a:xfrm>
          <a:prstGeom prst="rect">
            <a:avLst/>
          </a:prstGeom>
          <a:noFill/>
        </p:spPr>
        <p:txBody>
          <a:bodyPr wrap="square" rtlCol="0">
            <a:noAutofit/>
          </a:bodyPr>
          <a:lstStyle/>
          <a:p>
            <a:r>
              <a:rPr lang="en-US" altLang="zh-CN" sz="2000" dirty="0">
                <a:solidFill>
                  <a:srgbClr val="C00000"/>
                </a:solidFill>
                <a:latin typeface="Times New Roman" panose="02020603050405020304" charset="0"/>
                <a:cs typeface="Times New Roman" panose="02020603050405020304" charset="0"/>
              </a:rPr>
              <a:t>This notion refers to “one hoped to leave having developed a richer understanding of the universe and one’s own place in it.”</a:t>
            </a:r>
            <a:endParaRPr lang="zh-CN" altLang="en-US" sz="2000" dirty="0">
              <a:solidFill>
                <a:srgbClr val="C00000"/>
              </a:solidFill>
              <a:latin typeface="Times New Roman" panose="02020603050405020304" charset="0"/>
              <a:cs typeface="Times New Roman" panose="02020603050405020304" charset="0"/>
            </a:endParaRPr>
          </a:p>
        </p:txBody>
      </p:sp>
      <p:sp>
        <p:nvSpPr>
          <p:cNvPr id="5" name="文本框 4"/>
          <p:cNvSpPr txBox="1"/>
          <p:nvPr/>
        </p:nvSpPr>
        <p:spPr>
          <a:xfrm>
            <a:off x="1680210" y="3169285"/>
            <a:ext cx="7584440" cy="2550795"/>
          </a:xfrm>
          <a:prstGeom prst="rect">
            <a:avLst/>
          </a:prstGeom>
          <a:noFill/>
        </p:spPr>
        <p:txBody>
          <a:bodyPr wrap="square" rtlCol="0">
            <a:noAutofit/>
          </a:bodyPr>
          <a:lstStyle/>
          <a:p>
            <a:r>
              <a:rPr lang="en-US" altLang="zh-CN" sz="2000" dirty="0">
                <a:solidFill>
                  <a:srgbClr val="C00000"/>
                </a:solidFill>
                <a:latin typeface="Times New Roman" panose="02020603050405020304" charset="0"/>
                <a:cs typeface="Times New Roman" panose="02020603050405020304" charset="0"/>
              </a:rPr>
              <a:t>University is there for them to deepen their love of a subject and to develop as individuals.</a:t>
            </a:r>
            <a:endParaRPr lang="zh-CN" altLang="en-US" sz="2000" dirty="0">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solidFill>
                  <a:srgbClr val="0070C0"/>
                </a:solidFill>
              </a:rPr>
              <a:t>Text B A Worried Parent Writes from the UK</a:t>
            </a:r>
            <a:endParaRPr lang="zh-CN" altLang="en-US" sz="3600" dirty="0">
              <a:solidFill>
                <a:srgbClr val="0070C0"/>
              </a:solidFill>
            </a:endParaRPr>
          </a:p>
        </p:txBody>
      </p:sp>
      <p:sp>
        <p:nvSpPr>
          <p:cNvPr id="3" name="内容占位符 2"/>
          <p:cNvSpPr>
            <a:spLocks noGrp="1"/>
          </p:cNvSpPr>
          <p:nvPr>
            <p:ph idx="1"/>
          </p:nvPr>
        </p:nvSpPr>
        <p:spPr/>
        <p:txBody>
          <a:bodyPr/>
          <a:lstStyle/>
          <a:p>
            <a:pPr marL="514350" indent="-514350">
              <a:buFont typeface="+mj-lt"/>
              <a:buAutoNum type="arabicPeriod" startAt="5"/>
            </a:pPr>
            <a:r>
              <a:rPr lang="en-US" altLang="zh-CN" dirty="0">
                <a:solidFill>
                  <a:srgbClr val="0070C0"/>
                </a:solidFill>
                <a:latin typeface="Times New Roman" panose="02020603050405020304" charset="0"/>
                <a:cs typeface="Times New Roman" panose="02020603050405020304" charset="0"/>
              </a:rPr>
              <a:t>What is paragraph 10 mainly about?</a:t>
            </a:r>
            <a:endParaRPr lang="en-US" altLang="zh-CN" dirty="0">
              <a:solidFill>
                <a:srgbClr val="0070C0"/>
              </a:solidFill>
              <a:latin typeface="Times New Roman" panose="02020603050405020304" charset="0"/>
              <a:cs typeface="Times New Roman" panose="02020603050405020304" charset="0"/>
            </a:endParaRPr>
          </a:p>
          <a:p>
            <a:pPr marL="514350" indent="-514350">
              <a:buFont typeface="+mj-lt"/>
              <a:buAutoNum type="arabicPeriod" startAt="5"/>
            </a:pPr>
            <a:endParaRPr lang="en-US" altLang="zh-CN" dirty="0">
              <a:solidFill>
                <a:srgbClr val="0070C0"/>
              </a:solidFill>
              <a:latin typeface="Times New Roman" panose="02020603050405020304" charset="0"/>
              <a:cs typeface="Times New Roman" panose="02020603050405020304" charset="0"/>
            </a:endParaRPr>
          </a:p>
          <a:p>
            <a:pPr marL="514350" indent="-514350">
              <a:buFont typeface="+mj-lt"/>
              <a:buAutoNum type="arabicPeriod" startAt="5"/>
            </a:pPr>
            <a:endParaRPr lang="en-US" altLang="zh-CN" dirty="0">
              <a:solidFill>
                <a:srgbClr val="0070C0"/>
              </a:solidFill>
              <a:latin typeface="Times New Roman" panose="02020603050405020304" charset="0"/>
              <a:cs typeface="Times New Roman" panose="02020603050405020304" charset="0"/>
            </a:endParaRPr>
          </a:p>
          <a:p>
            <a:pPr marL="514350" indent="-514350">
              <a:buFont typeface="+mj-lt"/>
              <a:buAutoNum type="arabicPeriod" startAt="5"/>
            </a:pPr>
            <a:r>
              <a:rPr lang="en-US" altLang="zh-CN" dirty="0">
                <a:solidFill>
                  <a:srgbClr val="0070C0"/>
                </a:solidFill>
                <a:latin typeface="Times New Roman" panose="02020603050405020304" charset="0"/>
                <a:cs typeface="Times New Roman" panose="02020603050405020304" charset="0"/>
              </a:rPr>
              <a:t>What is paragraph 13 mainly about?</a:t>
            </a:r>
            <a:endParaRPr lang="zh-CN" altLang="en-US" dirty="0">
              <a:solidFill>
                <a:srgbClr val="0070C0"/>
              </a:solidFill>
              <a:latin typeface="Times New Roman" panose="02020603050405020304" charset="0"/>
              <a:cs typeface="Times New Roman" panose="02020603050405020304" charset="0"/>
            </a:endParaRPr>
          </a:p>
        </p:txBody>
      </p:sp>
      <p:sp>
        <p:nvSpPr>
          <p:cNvPr id="4" name="文本框 3"/>
          <p:cNvSpPr txBox="1"/>
          <p:nvPr/>
        </p:nvSpPr>
        <p:spPr>
          <a:xfrm>
            <a:off x="1426210" y="1504950"/>
            <a:ext cx="7766050" cy="1492885"/>
          </a:xfrm>
          <a:prstGeom prst="rect">
            <a:avLst/>
          </a:prstGeom>
          <a:noFill/>
        </p:spPr>
        <p:txBody>
          <a:bodyPr wrap="square" rtlCol="0">
            <a:noAutofit/>
          </a:bodyPr>
          <a:lstStyle/>
          <a:p>
            <a:r>
              <a:rPr lang="en-US" altLang="zh-CN" sz="2000" dirty="0">
                <a:solidFill>
                  <a:srgbClr val="C00000"/>
                </a:solidFill>
                <a:latin typeface="Times New Roman" panose="02020603050405020304" charset="0"/>
                <a:cs typeface="Times New Roman" panose="02020603050405020304" charset="0"/>
              </a:rPr>
              <a:t>The author suggests that university students should deepen their love of a subject and develop as individuals.</a:t>
            </a:r>
            <a:endParaRPr lang="zh-CN" altLang="en-US" sz="2000" dirty="0">
              <a:solidFill>
                <a:srgbClr val="C00000"/>
              </a:solidFill>
              <a:latin typeface="Times New Roman" panose="02020603050405020304" charset="0"/>
              <a:cs typeface="Times New Roman" panose="02020603050405020304" charset="0"/>
            </a:endParaRPr>
          </a:p>
        </p:txBody>
      </p:sp>
      <p:sp>
        <p:nvSpPr>
          <p:cNvPr id="5" name="文本框 4"/>
          <p:cNvSpPr txBox="1"/>
          <p:nvPr/>
        </p:nvSpPr>
        <p:spPr>
          <a:xfrm>
            <a:off x="1226820" y="3059430"/>
            <a:ext cx="7965440" cy="1948180"/>
          </a:xfrm>
          <a:prstGeom prst="rect">
            <a:avLst/>
          </a:prstGeom>
          <a:noFill/>
        </p:spPr>
        <p:txBody>
          <a:bodyPr wrap="square" rtlCol="0">
            <a:noAutofit/>
          </a:bodyPr>
          <a:lstStyle/>
          <a:p>
            <a:r>
              <a:rPr lang="en-US" altLang="zh-CN" sz="2000" dirty="0">
                <a:solidFill>
                  <a:srgbClr val="C00000"/>
                </a:solidFill>
                <a:latin typeface="Times New Roman" panose="02020603050405020304" charset="0"/>
                <a:cs typeface="Times New Roman" panose="02020603050405020304" charset="0"/>
              </a:rPr>
              <a:t>People’s attitudes toward higher education need changing and the parents should take on </a:t>
            </a:r>
            <a:r>
              <a:rPr lang="en-US" altLang="zh-CN" sz="2000">
                <a:solidFill>
                  <a:srgbClr val="C00000"/>
                </a:solidFill>
                <a:latin typeface="Times New Roman" panose="02020603050405020304" charset="0"/>
                <a:cs typeface="Times New Roman" panose="02020603050405020304" charset="0"/>
              </a:rPr>
              <a:t>the task.</a:t>
            </a:r>
            <a:endParaRPr lang="zh-CN" altLang="en-US" sz="2000" dirty="0">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scene3d>
              <a:camera prst="orthographicFront"/>
              <a:lightRig rig="threePt" dir="t"/>
            </a:scene3d>
          </a:bodyPr>
          <a:lstStyle/>
          <a:p>
            <a:r>
              <a:rPr lang="en-US" altLang="zh-CN" sz="3600">
                <a:ln w="22225">
                  <a:solidFill>
                    <a:schemeClr val="accent2"/>
                  </a:solidFill>
                  <a:prstDash val="solid"/>
                </a:ln>
                <a:solidFill>
                  <a:schemeClr val="accent2">
                    <a:lumMod val="40000"/>
                    <a:lumOff val="60000"/>
                  </a:schemeClr>
                </a:solidFill>
                <a:effectLst/>
              </a:rPr>
              <a:t>Text B --- Exercise 1</a:t>
            </a:r>
            <a:endParaRPr lang="en-US" altLang="zh-CN" sz="36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2383155" y="1120775"/>
            <a:ext cx="7827645" cy="5077460"/>
          </a:xfrm>
          <a:prstGeom prst="rect">
            <a:avLst/>
          </a:prstGeom>
          <a:noFill/>
        </p:spPr>
        <p:txBody>
          <a:bodyPr wrap="square" rtlCol="0">
            <a:spAutoFit/>
          </a:bodyPr>
          <a:lstStyle/>
          <a:p>
            <a:pPr algn="just"/>
            <a:r>
              <a:rPr lang="en-US" altLang="zh-CN" dirty="0">
                <a:solidFill>
                  <a:srgbClr val="0070C0"/>
                </a:solidFill>
                <a:latin typeface="Times New Roman" panose="02020603050405020304" charset="0"/>
                <a:cs typeface="Times New Roman" panose="02020603050405020304" charset="0"/>
              </a:rPr>
              <a:t>1) pro</a:t>
            </a:r>
            <a:endParaRPr lang="en-US" altLang="zh-CN" dirty="0">
              <a:solidFill>
                <a:srgbClr val="0070C0"/>
              </a:solidFill>
              <a:latin typeface="Times New Roman" panose="02020603050405020304" charset="0"/>
              <a:cs typeface="Times New Roman" panose="02020603050405020304" charset="0"/>
            </a:endParaRPr>
          </a:p>
          <a:p>
            <a:pPr algn="just"/>
            <a:r>
              <a:rPr lang="en-US" altLang="zh-CN" dirty="0">
                <a:solidFill>
                  <a:srgbClr val="0070C0"/>
                </a:solidFill>
                <a:latin typeface="Times New Roman" panose="02020603050405020304" charset="0"/>
                <a:cs typeface="Times New Roman" panose="02020603050405020304" charset="0"/>
              </a:rPr>
              <a:t>    Plumbing college clearly </a:t>
            </a:r>
            <a:r>
              <a:rPr lang="en-US" altLang="zh-CN" u="sng" dirty="0">
                <a:solidFill>
                  <a:srgbClr val="0070C0"/>
                </a:solidFill>
                <a:latin typeface="Times New Roman" panose="02020603050405020304" charset="0"/>
                <a:cs typeface="Times New Roman" panose="02020603050405020304" charset="0"/>
                <a:sym typeface="+mn-ea"/>
              </a:rPr>
              <a:t>h</a:t>
            </a:r>
            <a:r>
              <a:rPr lang="en-US" altLang="zh-CN" u="sng" dirty="0">
                <a:solidFill>
                  <a:srgbClr val="0070C0"/>
                </a:solidFill>
                <a:latin typeface="Times New Roman" panose="02020603050405020304" charset="0"/>
                <a:cs typeface="Times New Roman" panose="02020603050405020304" charset="0"/>
              </a:rPr>
              <a:t>as a lot to recommend </a:t>
            </a:r>
            <a:r>
              <a:rPr lang="en-US" altLang="zh-CN" dirty="0">
                <a:solidFill>
                  <a:srgbClr val="0070C0"/>
                </a:solidFill>
                <a:latin typeface="Times New Roman" panose="02020603050405020304" charset="0"/>
                <a:cs typeface="Times New Roman" panose="02020603050405020304" charset="0"/>
              </a:rPr>
              <a:t>it. You learn </a:t>
            </a:r>
            <a:r>
              <a:rPr lang="en-US" altLang="zh-CN" u="sng" dirty="0">
                <a:solidFill>
                  <a:srgbClr val="0070C0"/>
                </a:solidFill>
                <a:latin typeface="Times New Roman" panose="02020603050405020304" charset="0"/>
                <a:cs typeface="Times New Roman" panose="02020603050405020304" charset="0"/>
              </a:rPr>
              <a:t>useful and relevant skills</a:t>
            </a:r>
            <a:r>
              <a:rPr lang="en-US" altLang="zh-CN" dirty="0">
                <a:solidFill>
                  <a:srgbClr val="0070C0"/>
                </a:solidFill>
                <a:latin typeface="Times New Roman" panose="02020603050405020304" charset="0"/>
                <a:cs typeface="Times New Roman" panose="02020603050405020304" charset="0"/>
              </a:rPr>
              <a:t> there. You become </a:t>
            </a:r>
            <a:r>
              <a:rPr lang="en-US" altLang="zh-CN" u="sng" dirty="0">
                <a:solidFill>
                  <a:srgbClr val="0070C0"/>
                </a:solidFill>
                <a:latin typeface="Times New Roman" panose="02020603050405020304" charset="0"/>
                <a:cs typeface="Times New Roman" panose="02020603050405020304" charset="0"/>
              </a:rPr>
              <a:t>eminently employable</a:t>
            </a:r>
            <a:r>
              <a:rPr lang="en-US" altLang="zh-CN" dirty="0">
                <a:solidFill>
                  <a:srgbClr val="0070C0"/>
                </a:solidFill>
                <a:latin typeface="Times New Roman" panose="02020603050405020304" charset="0"/>
                <a:cs typeface="Times New Roman" panose="02020603050405020304" charset="0"/>
              </a:rPr>
              <a:t>. And you probably </a:t>
            </a:r>
            <a:r>
              <a:rPr lang="en-US" altLang="zh-CN" u="sng" dirty="0">
                <a:solidFill>
                  <a:srgbClr val="0070C0"/>
                </a:solidFill>
                <a:latin typeface="Times New Roman" panose="02020603050405020304" charset="0"/>
                <a:cs typeface="Times New Roman" panose="02020603050405020304" charset="0"/>
              </a:rPr>
              <a:t>don't find yourself having £30,000 of tuition fees to pay back</a:t>
            </a:r>
            <a:r>
              <a:rPr lang="en-US" altLang="zh-CN" dirty="0">
                <a:solidFill>
                  <a:srgbClr val="0070C0"/>
                </a:solidFill>
                <a:latin typeface="Times New Roman" panose="02020603050405020304" charset="0"/>
                <a:cs typeface="Times New Roman" panose="02020603050405020304" charset="0"/>
              </a:rPr>
              <a:t> when you finally complete the course.</a:t>
            </a:r>
            <a:endParaRPr lang="en-US" altLang="zh-CN" dirty="0">
              <a:solidFill>
                <a:srgbClr val="0070C0"/>
              </a:solidFill>
              <a:latin typeface="Times New Roman" panose="02020603050405020304" charset="0"/>
              <a:cs typeface="Times New Roman" panose="02020603050405020304" charset="0"/>
            </a:endParaRPr>
          </a:p>
          <a:p>
            <a:pPr algn="just"/>
            <a:r>
              <a:rPr lang="en-US" altLang="zh-CN" dirty="0">
                <a:solidFill>
                  <a:srgbClr val="0070C0"/>
                </a:solidFill>
                <a:latin typeface="Times New Roman" panose="02020603050405020304" charset="0"/>
                <a:cs typeface="Times New Roman" panose="02020603050405020304" charset="0"/>
              </a:rPr>
              <a:t>2) con</a:t>
            </a:r>
            <a:endParaRPr lang="en-US" altLang="zh-CN" dirty="0">
              <a:solidFill>
                <a:srgbClr val="0070C0"/>
              </a:solidFill>
              <a:latin typeface="Times New Roman" panose="02020603050405020304" charset="0"/>
              <a:cs typeface="Times New Roman" panose="02020603050405020304" charset="0"/>
            </a:endParaRPr>
          </a:p>
          <a:p>
            <a:pPr algn="just"/>
            <a:r>
              <a:rPr lang="en-US" altLang="zh-CN" dirty="0">
                <a:solidFill>
                  <a:srgbClr val="0070C0"/>
                </a:solidFill>
                <a:latin typeface="Times New Roman" panose="02020603050405020304" charset="0"/>
                <a:cs typeface="Times New Roman" panose="02020603050405020304" charset="0"/>
              </a:rPr>
              <a:t>    A humanities student in the 1980s, pursuing a non-vocational course, could still </a:t>
            </a:r>
            <a:r>
              <a:rPr lang="en-US" altLang="zh-CN" u="sng" dirty="0">
                <a:solidFill>
                  <a:srgbClr val="0070C0"/>
                </a:solidFill>
                <a:latin typeface="Times New Roman" panose="02020603050405020304" charset="0"/>
                <a:cs typeface="Times New Roman" panose="02020603050405020304" charset="0"/>
              </a:rPr>
              <a:t>feel confident </a:t>
            </a:r>
            <a:r>
              <a:rPr lang="en-US" altLang="zh-CN" dirty="0">
                <a:solidFill>
                  <a:srgbClr val="0070C0"/>
                </a:solidFill>
                <a:latin typeface="Times New Roman" panose="02020603050405020304" charset="0"/>
                <a:cs typeface="Times New Roman" panose="02020603050405020304" charset="0"/>
              </a:rPr>
              <a:t>that the degree he or she was studying was </a:t>
            </a:r>
            <a:r>
              <a:rPr lang="en-US" altLang="zh-CN" u="sng" dirty="0">
                <a:solidFill>
                  <a:srgbClr val="0070C0"/>
                </a:solidFill>
                <a:latin typeface="Times New Roman" panose="02020603050405020304" charset="0"/>
                <a:cs typeface="Times New Roman" panose="02020603050405020304" charset="0"/>
              </a:rPr>
              <a:t>worthwhile in itself</a:t>
            </a:r>
            <a:r>
              <a:rPr lang="en-US" altLang="zh-CN" dirty="0">
                <a:solidFill>
                  <a:srgbClr val="0070C0"/>
                </a:solidFill>
                <a:latin typeface="Times New Roman" panose="02020603050405020304" charset="0"/>
                <a:cs typeface="Times New Roman" panose="02020603050405020304" charset="0"/>
              </a:rPr>
              <a:t>. University was supposed to be about </a:t>
            </a:r>
            <a:r>
              <a:rPr lang="en-US" altLang="zh-CN" u="sng" dirty="0">
                <a:solidFill>
                  <a:srgbClr val="0070C0"/>
                </a:solidFill>
                <a:latin typeface="Times New Roman" panose="02020603050405020304" charset="0"/>
                <a:cs typeface="Times New Roman" panose="02020603050405020304" charset="0"/>
              </a:rPr>
              <a:t>a broadening and deepening of the individual</a:t>
            </a:r>
            <a:r>
              <a:rPr lang="en-US" altLang="zh-CN" dirty="0">
                <a:solidFill>
                  <a:srgbClr val="0070C0"/>
                </a:solidFill>
                <a:latin typeface="Times New Roman" panose="02020603050405020304" charset="0"/>
                <a:cs typeface="Times New Roman" panose="02020603050405020304" charset="0"/>
              </a:rPr>
              <a:t>.</a:t>
            </a:r>
            <a:endParaRPr lang="en-US" altLang="zh-CN" dirty="0">
              <a:solidFill>
                <a:srgbClr val="0070C0"/>
              </a:solidFill>
              <a:latin typeface="Times New Roman" panose="02020603050405020304" charset="0"/>
              <a:cs typeface="Times New Roman" panose="02020603050405020304" charset="0"/>
            </a:endParaRPr>
          </a:p>
          <a:p>
            <a:pPr algn="just"/>
            <a:r>
              <a:rPr lang="en-US" altLang="zh-CN" dirty="0">
                <a:solidFill>
                  <a:srgbClr val="0070C0"/>
                </a:solidFill>
                <a:latin typeface="Times New Roman" panose="02020603050405020304" charset="0"/>
                <a:cs typeface="Times New Roman" panose="02020603050405020304" charset="0"/>
              </a:rPr>
              <a:t>3) con</a:t>
            </a:r>
            <a:endParaRPr lang="en-US" altLang="zh-CN" dirty="0">
              <a:solidFill>
                <a:srgbClr val="0070C0"/>
              </a:solidFill>
              <a:latin typeface="Times New Roman" panose="02020603050405020304" charset="0"/>
              <a:cs typeface="Times New Roman" panose="02020603050405020304" charset="0"/>
            </a:endParaRPr>
          </a:p>
          <a:p>
            <a:pPr algn="just"/>
            <a:r>
              <a:rPr lang="en-US" altLang="zh-CN" dirty="0">
                <a:solidFill>
                  <a:srgbClr val="0070C0"/>
                </a:solidFill>
                <a:latin typeface="Times New Roman" panose="02020603050405020304" charset="0"/>
                <a:cs typeface="Times New Roman" panose="02020603050405020304" charset="0"/>
              </a:rPr>
              <a:t>    Job prospects, employability skills and building networks of “contacts”, must be </a:t>
            </a:r>
            <a:r>
              <a:rPr lang="en-US" altLang="zh-CN" u="sng" dirty="0">
                <a:solidFill>
                  <a:srgbClr val="0070C0"/>
                </a:solidFill>
                <a:latin typeface="Times New Roman" panose="02020603050405020304" charset="0"/>
                <a:cs typeface="Times New Roman" panose="02020603050405020304" charset="0"/>
              </a:rPr>
              <a:t>a secondary or even tertiary concern</a:t>
            </a:r>
            <a:r>
              <a:rPr lang="en-US" altLang="zh-CN" dirty="0">
                <a:solidFill>
                  <a:srgbClr val="0070C0"/>
                </a:solidFill>
                <a:latin typeface="Times New Roman" panose="02020603050405020304" charset="0"/>
                <a:cs typeface="Times New Roman" panose="02020603050405020304" charset="0"/>
              </a:rPr>
              <a:t>. </a:t>
            </a:r>
            <a:r>
              <a:rPr lang="en-US" altLang="zh-CN" u="sng" dirty="0">
                <a:solidFill>
                  <a:srgbClr val="0070C0"/>
                </a:solidFill>
                <a:latin typeface="Times New Roman" panose="02020603050405020304" charset="0"/>
                <a:cs typeface="Times New Roman" panose="02020603050405020304" charset="0"/>
              </a:rPr>
              <a:t>Study something that fascinates you, and worry about the future later on.</a:t>
            </a:r>
            <a:endParaRPr lang="en-US" altLang="zh-CN" u="sng" dirty="0">
              <a:solidFill>
                <a:srgbClr val="0070C0"/>
              </a:solidFill>
              <a:latin typeface="Times New Roman" panose="02020603050405020304" charset="0"/>
              <a:cs typeface="Times New Roman" panose="02020603050405020304" charset="0"/>
            </a:endParaRPr>
          </a:p>
          <a:p>
            <a:pPr algn="just"/>
            <a:r>
              <a:rPr lang="en-US" altLang="zh-CN" dirty="0">
                <a:solidFill>
                  <a:srgbClr val="0070C0"/>
                </a:solidFill>
                <a:latin typeface="Times New Roman" panose="02020603050405020304" charset="0"/>
                <a:cs typeface="Times New Roman" panose="02020603050405020304" charset="0"/>
              </a:rPr>
              <a:t>4) con</a:t>
            </a:r>
            <a:endParaRPr lang="en-US" altLang="zh-CN" dirty="0">
              <a:solidFill>
                <a:srgbClr val="0070C0"/>
              </a:solidFill>
              <a:latin typeface="Times New Roman" panose="02020603050405020304" charset="0"/>
              <a:cs typeface="Times New Roman" panose="02020603050405020304" charset="0"/>
            </a:endParaRPr>
          </a:p>
          <a:p>
            <a:pPr algn="just"/>
            <a:r>
              <a:rPr lang="en-US" altLang="zh-CN" dirty="0">
                <a:solidFill>
                  <a:srgbClr val="0070C0"/>
                </a:solidFill>
                <a:latin typeface="Times New Roman" panose="02020603050405020304" charset="0"/>
                <a:cs typeface="Times New Roman" panose="02020603050405020304" charset="0"/>
              </a:rPr>
              <a:t>    Classicists would be able to tell us that Aristotle's concept of “flourishing” as an individual --- eudaimonia --- </a:t>
            </a:r>
            <a:r>
              <a:rPr lang="en-US" altLang="zh-CN" u="sng" dirty="0">
                <a:solidFill>
                  <a:srgbClr val="0070C0"/>
                </a:solidFill>
                <a:latin typeface="Times New Roman" panose="02020603050405020304" charset="0"/>
                <a:cs typeface="Times New Roman" panose="02020603050405020304" charset="0"/>
              </a:rPr>
              <a:t>does not imply material success at all. Living and doing well is what matters</a:t>
            </a:r>
            <a:r>
              <a:rPr lang="en-US" altLang="zh-CN" dirty="0">
                <a:solidFill>
                  <a:srgbClr val="0070C0"/>
                </a:solidFill>
                <a:latin typeface="Times New Roman" panose="02020603050405020304" charset="0"/>
                <a:cs typeface="Times New Roman" panose="02020603050405020304" charset="0"/>
              </a:rPr>
              <a:t>. One probably need sot be well educated to achieve this but </a:t>
            </a:r>
            <a:r>
              <a:rPr lang="en-US" altLang="zh-CN" u="sng" dirty="0">
                <a:solidFill>
                  <a:srgbClr val="0070C0"/>
                </a:solidFill>
                <a:latin typeface="Times New Roman" panose="02020603050405020304" charset="0"/>
                <a:cs typeface="Times New Roman" panose="02020603050405020304" charset="0"/>
              </a:rPr>
              <a:t>not necessarily paid an investment banker's salary (or bonus)</a:t>
            </a:r>
            <a:endParaRPr lang="en-US" altLang="zh-CN" u="sng"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2" r:link="rId3" cstate="screen"/>
          <a:stretch>
            <a:fillRect/>
          </a:stretch>
        </p:blipFill>
        <p:spPr>
          <a:xfrm>
            <a:off x="11471910" y="6163893"/>
            <a:ext cx="720090" cy="694107"/>
          </a:xfrm>
          <a:prstGeom prst="rect">
            <a:avLst/>
          </a:prstGeom>
        </p:spPr>
      </p:pic>
      <p:sp>
        <p:nvSpPr>
          <p:cNvPr id="2" name="标题 1"/>
          <p:cNvSpPr>
            <a:spLocks noGrp="1"/>
          </p:cNvSpPr>
          <p:nvPr>
            <p:ph type="title" idx="4294967295"/>
            <p:custDataLst>
              <p:tags r:id="rId4"/>
            </p:custDataLst>
          </p:nvPr>
        </p:nvSpPr>
        <p:spPr>
          <a:xfrm>
            <a:off x="669882" y="443234"/>
            <a:ext cx="10852237" cy="441964"/>
          </a:xfr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lgn="l">
              <a:buClrTx/>
              <a:buSzTx/>
              <a:buFontTx/>
            </a:pPr>
            <a:r>
              <a:rPr lang="en-US" altLang="zh-CN">
                <a:solidFill>
                  <a:schemeClr val="dk1"/>
                </a:solidFill>
                <a:ea typeface="汉仪乐喵体W" panose="00020600040101010101" pitchFamily="18" charset="-122"/>
                <a:sym typeface="+mn-ea"/>
              </a:rPr>
              <a:t>Reading Comprehension-Exercise 1</a:t>
            </a:r>
            <a:endParaRPr lang="en-US" altLang="zh-CN">
              <a:solidFill>
                <a:schemeClr val="dk1"/>
              </a:solidFill>
              <a:ea typeface="汉仪乐喵体W" panose="00020600040101010101" pitchFamily="18" charset="-122"/>
              <a:sym typeface="+mn-ea"/>
            </a:endParaRPr>
          </a:p>
        </p:txBody>
      </p:sp>
      <p:sp>
        <p:nvSpPr>
          <p:cNvPr id="3" name="内容占位符 2"/>
          <p:cNvSpPr>
            <a:spLocks noGrp="1"/>
          </p:cNvSpPr>
          <p:nvPr>
            <p:ph idx="4294967295"/>
            <p:custDataLst>
              <p:tags r:id="rId5"/>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en-US" altLang="zh-CN">
                <a:solidFill>
                  <a:schemeClr val="dk1"/>
                </a:solidFill>
                <a:ea typeface="汉仪旗黑-55简" panose="00020600040101010101" charset="-122"/>
                <a:cs typeface="Times New Roman" panose="02020603050405020304" charset="0"/>
                <a:sym typeface="+mn-ea"/>
              </a:rPr>
              <a:t>1) a) sniffed at; smug; b) C</a:t>
            </a:r>
            <a:endParaRPr lang="en-US" altLang="zh-CN">
              <a:solidFill>
                <a:schemeClr val="dk1"/>
              </a:solidFill>
              <a:ea typeface="汉仪旗黑-55简" panose="00020600040101010101" charset="-122"/>
              <a:cs typeface="Times New Roman" panose="02020603050405020304" charset="0"/>
              <a:sym typeface="+mn-ea"/>
            </a:endParaRPr>
          </a:p>
          <a:p>
            <a:pPr lvl="0" algn="l">
              <a:buClrTx/>
              <a:buSzTx/>
            </a:pPr>
            <a:r>
              <a:rPr lang="en-US" altLang="zh-CN">
                <a:solidFill>
                  <a:schemeClr val="dk1"/>
                </a:solidFill>
                <a:ea typeface="汉仪旗黑-55简" panose="00020600040101010101" charset="-122"/>
                <a:cs typeface="Times New Roman" panose="02020603050405020304" charset="0"/>
                <a:sym typeface="+mn-ea"/>
              </a:rPr>
              <a:t>2) a) the few remaining holes; quite soon; b) C</a:t>
            </a:r>
            <a:endParaRPr lang="en-US" altLang="zh-CN">
              <a:solidFill>
                <a:schemeClr val="dk1"/>
              </a:solidFill>
              <a:ea typeface="汉仪旗黑-55简" panose="00020600040101010101" charset="-122"/>
              <a:cs typeface="Times New Roman" panose="02020603050405020304" charset="0"/>
              <a:sym typeface="+mn-ea"/>
            </a:endParaRPr>
          </a:p>
          <a:p>
            <a:pPr lvl="0" algn="l">
              <a:buClrTx/>
              <a:buSzTx/>
            </a:pPr>
            <a:r>
              <a:rPr lang="en-US" altLang="zh-CN">
                <a:solidFill>
                  <a:schemeClr val="dk1"/>
                </a:solidFill>
                <a:ea typeface="汉仪旗黑-55简" panose="00020600040101010101" charset="-122"/>
                <a:cs typeface="Times New Roman" panose="02020603050405020304" charset="0"/>
                <a:sym typeface="+mn-ea"/>
              </a:rPr>
              <a:t>3) a)impossible to be truly alone; more and more endangered; need a new plan; b) D</a:t>
            </a:r>
            <a:endParaRPr lang="en-US" altLang="zh-CN">
              <a:solidFill>
                <a:schemeClr val="dk1"/>
              </a:solidFill>
              <a:ea typeface="汉仪旗黑-55简" panose="00020600040101010101" charset="-122"/>
              <a:cs typeface="Times New Roman" panose="02020603050405020304" charset="0"/>
              <a:sym typeface="+mn-ea"/>
            </a:endParaRPr>
          </a:p>
          <a:p>
            <a:pPr lvl="0" algn="l">
              <a:buClrTx/>
              <a:buSzTx/>
            </a:pPr>
            <a:endParaRPr lang="en-US" altLang="zh-CN">
              <a:solidFill>
                <a:schemeClr val="dk1"/>
              </a:solidFill>
              <a:ea typeface="汉仪旗黑-55简" panose="00020600040101010101" charset="-122"/>
              <a:cs typeface="Times New Roman" panose="02020603050405020304" charset="0"/>
              <a:sym typeface="+mn-ea"/>
            </a:endParaRPr>
          </a:p>
        </p:txBody>
      </p:sp>
    </p:spTree>
    <p:custDataLst>
      <p:tags r:id="rId6"/>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scene3d>
              <a:camera prst="orthographicFront"/>
              <a:lightRig rig="threePt" dir="t"/>
            </a:scene3d>
          </a:bodyPr>
          <a:lstStyle/>
          <a:p>
            <a:r>
              <a:rPr lang="en-US" altLang="zh-CN" sz="3600">
                <a:ln w="22225">
                  <a:solidFill>
                    <a:schemeClr val="accent2"/>
                  </a:solidFill>
                  <a:prstDash val="solid"/>
                </a:ln>
                <a:solidFill>
                  <a:schemeClr val="accent2">
                    <a:lumMod val="40000"/>
                    <a:lumOff val="60000"/>
                  </a:schemeClr>
                </a:solidFill>
                <a:effectLst/>
              </a:rPr>
              <a:t>Text B --- Exercise 2</a:t>
            </a:r>
            <a:endParaRPr lang="en-US" altLang="zh-CN" sz="36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1981200" y="1680210"/>
            <a:ext cx="7827645" cy="1814830"/>
          </a:xfrm>
          <a:prstGeom prst="rect">
            <a:avLst/>
          </a:prstGeom>
          <a:noFill/>
        </p:spPr>
        <p:txBody>
          <a:bodyPr wrap="square" rtlCol="0">
            <a:spAutoFit/>
          </a:bodyPr>
          <a:lstStyle/>
          <a:p>
            <a:pPr algn="just"/>
            <a:r>
              <a:rPr lang="en-US" altLang="zh-CN" sz="2800">
                <a:solidFill>
                  <a:srgbClr val="0070C0"/>
                </a:solidFill>
                <a:latin typeface="Times New Roman" panose="02020603050405020304" charset="0"/>
                <a:cs typeface="Times New Roman" panose="02020603050405020304" charset="0"/>
              </a:rPr>
              <a:t>1)  affordable		2) conscientious</a:t>
            </a:r>
            <a:endParaRPr lang="en-US" altLang="zh-CN" sz="2800">
              <a:solidFill>
                <a:srgbClr val="0070C0"/>
              </a:solidFill>
              <a:latin typeface="Times New Roman" panose="02020603050405020304" charset="0"/>
              <a:cs typeface="Times New Roman" panose="02020603050405020304" charset="0"/>
            </a:endParaRPr>
          </a:p>
          <a:p>
            <a:pPr algn="just"/>
            <a:r>
              <a:rPr lang="en-US" altLang="zh-CN" sz="2800">
                <a:solidFill>
                  <a:srgbClr val="0070C0"/>
                </a:solidFill>
                <a:latin typeface="Times New Roman" panose="02020603050405020304" charset="0"/>
                <a:cs typeface="Times New Roman" panose="02020603050405020304" charset="0"/>
              </a:rPr>
              <a:t>3) synthetic			4) suppress</a:t>
            </a:r>
            <a:endParaRPr lang="en-US" altLang="zh-CN" sz="2800">
              <a:solidFill>
                <a:srgbClr val="0070C0"/>
              </a:solidFill>
              <a:latin typeface="Times New Roman" panose="02020603050405020304" charset="0"/>
              <a:cs typeface="Times New Roman" panose="02020603050405020304" charset="0"/>
            </a:endParaRPr>
          </a:p>
          <a:p>
            <a:pPr algn="just"/>
            <a:r>
              <a:rPr lang="en-US" altLang="zh-CN" sz="2800">
                <a:solidFill>
                  <a:srgbClr val="0070C0"/>
                </a:solidFill>
                <a:latin typeface="Times New Roman" panose="02020603050405020304" charset="0"/>
                <a:cs typeface="Times New Roman" panose="02020603050405020304" charset="0"/>
              </a:rPr>
              <a:t>5) defiant			6) condemn</a:t>
            </a:r>
            <a:endParaRPr lang="en-US" altLang="zh-CN" sz="2800">
              <a:solidFill>
                <a:srgbClr val="0070C0"/>
              </a:solidFill>
              <a:latin typeface="Times New Roman" panose="02020603050405020304" charset="0"/>
              <a:cs typeface="Times New Roman" panose="02020603050405020304" charset="0"/>
            </a:endParaRPr>
          </a:p>
          <a:p>
            <a:pPr algn="just"/>
            <a:r>
              <a:rPr lang="en-US" altLang="zh-CN" sz="2800">
                <a:solidFill>
                  <a:srgbClr val="0070C0"/>
                </a:solidFill>
                <a:latin typeface="Times New Roman" panose="02020603050405020304" charset="0"/>
                <a:cs typeface="Times New Roman" panose="02020603050405020304" charset="0"/>
              </a:rPr>
              <a:t>7)incurred			8) fascinate</a:t>
            </a:r>
            <a:endParaRPr lang="en-US" altLang="zh-CN" sz="280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scene3d>
              <a:camera prst="orthographicFront"/>
              <a:lightRig rig="threePt" dir="t"/>
            </a:scene3d>
          </a:bodyPr>
          <a:lstStyle/>
          <a:p>
            <a:r>
              <a:rPr lang="en-US" altLang="zh-CN" sz="3600">
                <a:ln w="22225">
                  <a:solidFill>
                    <a:schemeClr val="accent2"/>
                  </a:solidFill>
                  <a:prstDash val="solid"/>
                </a:ln>
                <a:solidFill>
                  <a:schemeClr val="accent2">
                    <a:lumMod val="40000"/>
                    <a:lumOff val="60000"/>
                  </a:schemeClr>
                </a:solidFill>
                <a:effectLst/>
              </a:rPr>
              <a:t>Text B --- Exercise 3</a:t>
            </a:r>
            <a:endParaRPr lang="en-US" altLang="zh-CN" sz="36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1981200" y="1680210"/>
            <a:ext cx="7827645" cy="3538220"/>
          </a:xfrm>
          <a:prstGeom prst="rect">
            <a:avLst/>
          </a:prstGeom>
          <a:noFill/>
        </p:spPr>
        <p:txBody>
          <a:bodyPr wrap="square" rtlCol="0">
            <a:spAutoFit/>
          </a:bodyPr>
          <a:lstStyle/>
          <a:p>
            <a:pPr algn="just"/>
            <a:r>
              <a:rPr lang="en-US" altLang="zh-CN" sz="2800">
                <a:solidFill>
                  <a:srgbClr val="0070C0"/>
                </a:solidFill>
                <a:latin typeface="Times New Roman" panose="02020603050405020304" charset="0"/>
                <a:cs typeface="Times New Roman" panose="02020603050405020304" charset="0"/>
              </a:rPr>
              <a:t>1) as far as ... is concerned</a:t>
            </a:r>
            <a:endParaRPr lang="en-US" altLang="zh-CN" sz="2800">
              <a:solidFill>
                <a:srgbClr val="0070C0"/>
              </a:solidFill>
              <a:latin typeface="Times New Roman" panose="02020603050405020304" charset="0"/>
              <a:cs typeface="Times New Roman" panose="02020603050405020304" charset="0"/>
            </a:endParaRPr>
          </a:p>
          <a:p>
            <a:pPr algn="just"/>
            <a:r>
              <a:rPr lang="en-US" altLang="zh-CN" sz="2800">
                <a:solidFill>
                  <a:srgbClr val="0070C0"/>
                </a:solidFill>
                <a:latin typeface="Times New Roman" panose="02020603050405020304" charset="0"/>
                <a:cs typeface="Times New Roman" panose="02020603050405020304" charset="0"/>
              </a:rPr>
              <a:t>2) take on</a:t>
            </a:r>
            <a:endParaRPr lang="en-US" altLang="zh-CN" sz="2800">
              <a:solidFill>
                <a:srgbClr val="0070C0"/>
              </a:solidFill>
              <a:latin typeface="Times New Roman" panose="02020603050405020304" charset="0"/>
              <a:cs typeface="Times New Roman" panose="02020603050405020304" charset="0"/>
            </a:endParaRPr>
          </a:p>
          <a:p>
            <a:pPr algn="just"/>
            <a:r>
              <a:rPr lang="en-US" altLang="zh-CN" sz="2800">
                <a:solidFill>
                  <a:srgbClr val="0070C0"/>
                </a:solidFill>
                <a:latin typeface="Times New Roman" panose="02020603050405020304" charset="0"/>
                <a:cs typeface="Times New Roman" panose="02020603050405020304" charset="0"/>
              </a:rPr>
              <a:t>3) die down			</a:t>
            </a:r>
            <a:endParaRPr lang="en-US" altLang="zh-CN" sz="2800">
              <a:solidFill>
                <a:srgbClr val="0070C0"/>
              </a:solidFill>
              <a:latin typeface="Times New Roman" panose="02020603050405020304" charset="0"/>
              <a:cs typeface="Times New Roman" panose="02020603050405020304" charset="0"/>
            </a:endParaRPr>
          </a:p>
          <a:p>
            <a:pPr algn="just"/>
            <a:r>
              <a:rPr lang="en-US" altLang="zh-CN" sz="2800">
                <a:solidFill>
                  <a:srgbClr val="0070C0"/>
                </a:solidFill>
                <a:latin typeface="Times New Roman" panose="02020603050405020304" charset="0"/>
                <a:cs typeface="Times New Roman" panose="02020603050405020304" charset="0"/>
              </a:rPr>
              <a:t>4) in due course</a:t>
            </a:r>
            <a:endParaRPr lang="en-US" altLang="zh-CN" sz="2800">
              <a:solidFill>
                <a:srgbClr val="0070C0"/>
              </a:solidFill>
              <a:latin typeface="Times New Roman" panose="02020603050405020304" charset="0"/>
              <a:cs typeface="Times New Roman" panose="02020603050405020304" charset="0"/>
            </a:endParaRPr>
          </a:p>
          <a:p>
            <a:pPr algn="just"/>
            <a:r>
              <a:rPr lang="en-US" altLang="zh-CN" sz="2800">
                <a:solidFill>
                  <a:srgbClr val="0070C0"/>
                </a:solidFill>
                <a:latin typeface="Times New Roman" panose="02020603050405020304" charset="0"/>
                <a:cs typeface="Times New Roman" panose="02020603050405020304" charset="0"/>
              </a:rPr>
              <a:t>5) may as well			</a:t>
            </a:r>
            <a:endParaRPr lang="en-US" altLang="zh-CN" sz="2800">
              <a:solidFill>
                <a:srgbClr val="0070C0"/>
              </a:solidFill>
              <a:latin typeface="Times New Roman" panose="02020603050405020304" charset="0"/>
              <a:cs typeface="Times New Roman" panose="02020603050405020304" charset="0"/>
            </a:endParaRPr>
          </a:p>
          <a:p>
            <a:pPr algn="just"/>
            <a:r>
              <a:rPr lang="en-US" altLang="zh-CN" sz="2800">
                <a:solidFill>
                  <a:srgbClr val="0070C0"/>
                </a:solidFill>
                <a:latin typeface="Times New Roman" panose="02020603050405020304" charset="0"/>
                <a:cs typeface="Times New Roman" panose="02020603050405020304" charset="0"/>
              </a:rPr>
              <a:t>6) go through</a:t>
            </a:r>
            <a:endParaRPr lang="en-US" altLang="zh-CN" sz="2800">
              <a:solidFill>
                <a:srgbClr val="0070C0"/>
              </a:solidFill>
              <a:latin typeface="Times New Roman" panose="02020603050405020304" charset="0"/>
              <a:cs typeface="Times New Roman" panose="02020603050405020304" charset="0"/>
            </a:endParaRPr>
          </a:p>
          <a:p>
            <a:pPr algn="just"/>
            <a:r>
              <a:rPr lang="en-US" altLang="zh-CN" sz="2800">
                <a:solidFill>
                  <a:srgbClr val="0070C0"/>
                </a:solidFill>
                <a:latin typeface="Times New Roman" panose="02020603050405020304" charset="0"/>
                <a:cs typeface="Times New Roman" panose="02020603050405020304" charset="0"/>
              </a:rPr>
              <a:t>7) for the sake of			</a:t>
            </a:r>
            <a:endParaRPr lang="en-US" altLang="zh-CN" sz="2800">
              <a:solidFill>
                <a:srgbClr val="0070C0"/>
              </a:solidFill>
              <a:latin typeface="Times New Roman" panose="02020603050405020304" charset="0"/>
              <a:cs typeface="Times New Roman" panose="02020603050405020304" charset="0"/>
            </a:endParaRPr>
          </a:p>
          <a:p>
            <a:pPr algn="just"/>
            <a:r>
              <a:rPr lang="en-US" altLang="zh-CN" sz="2800">
                <a:solidFill>
                  <a:srgbClr val="0070C0"/>
                </a:solidFill>
                <a:latin typeface="Times New Roman" panose="02020603050405020304" charset="0"/>
                <a:cs typeface="Times New Roman" panose="02020603050405020304" charset="0"/>
              </a:rPr>
              <a:t>8) pays off</a:t>
            </a:r>
            <a:endParaRPr lang="en-US" altLang="zh-CN" sz="280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scene3d>
              <a:camera prst="orthographicFront"/>
              <a:lightRig rig="threePt" dir="t"/>
            </a:scene3d>
          </a:bodyPr>
          <a:lstStyle/>
          <a:p>
            <a:r>
              <a:rPr lang="en-US" altLang="zh-CN" sz="3600">
                <a:ln w="22225">
                  <a:solidFill>
                    <a:schemeClr val="accent2"/>
                  </a:solidFill>
                  <a:prstDash val="solid"/>
                </a:ln>
                <a:solidFill>
                  <a:schemeClr val="accent2">
                    <a:lumMod val="40000"/>
                    <a:lumOff val="60000"/>
                  </a:schemeClr>
                </a:solidFill>
                <a:effectLst/>
              </a:rPr>
              <a:t>Text B --- Exercise 4</a:t>
            </a:r>
            <a:endParaRPr lang="en-US" altLang="zh-CN" sz="3600">
              <a:ln w="22225">
                <a:solidFill>
                  <a:schemeClr val="accent2"/>
                </a:solidFill>
                <a:prstDash val="solid"/>
              </a:ln>
              <a:solidFill>
                <a:schemeClr val="accent2">
                  <a:lumMod val="40000"/>
                  <a:lumOff val="60000"/>
                </a:schemeClr>
              </a:solidFill>
              <a:effectLst/>
            </a:endParaRPr>
          </a:p>
        </p:txBody>
      </p:sp>
      <p:sp>
        <p:nvSpPr>
          <p:cNvPr id="3" name="文本框 2"/>
          <p:cNvSpPr txBox="1"/>
          <p:nvPr/>
        </p:nvSpPr>
        <p:spPr>
          <a:xfrm>
            <a:off x="1981200" y="1680210"/>
            <a:ext cx="7827645" cy="4399915"/>
          </a:xfrm>
          <a:prstGeom prst="rect">
            <a:avLst/>
          </a:prstGeom>
          <a:noFill/>
        </p:spPr>
        <p:txBody>
          <a:bodyPr wrap="square" rtlCol="0">
            <a:spAutoFit/>
          </a:bodyPr>
          <a:lstStyle/>
          <a:p>
            <a:pPr algn="just"/>
            <a:r>
              <a:rPr lang="en-US" altLang="zh-CN" sz="2000" dirty="0">
                <a:solidFill>
                  <a:srgbClr val="0070C0"/>
                </a:solidFill>
                <a:latin typeface="Times New Roman" panose="02020603050405020304" charset="0"/>
                <a:cs typeface="Times New Roman" panose="02020603050405020304" charset="0"/>
              </a:rPr>
              <a:t>1）</a:t>
            </a:r>
            <a:r>
              <a:rPr lang="zh-CN" altLang="en-US" sz="2000" dirty="0">
                <a:solidFill>
                  <a:srgbClr val="0070C0"/>
                </a:solidFill>
                <a:latin typeface="Times New Roman" panose="02020603050405020304" charset="0"/>
                <a:cs typeface="Times New Roman" panose="02020603050405020304" charset="0"/>
              </a:rPr>
              <a:t>本人是</a:t>
            </a:r>
            <a:r>
              <a:rPr lang="en-US" altLang="zh-CN" sz="2000" dirty="0" err="1">
                <a:solidFill>
                  <a:srgbClr val="0070C0"/>
                </a:solidFill>
                <a:latin typeface="Times New Roman" panose="02020603050405020304" charset="0"/>
                <a:cs typeface="Times New Roman" panose="02020603050405020304" charset="0"/>
              </a:rPr>
              <a:t>位焦虑的家长</a:t>
            </a:r>
            <a:r>
              <a:rPr lang="zh-CN" altLang="en-US" sz="2000" dirty="0">
                <a:solidFill>
                  <a:srgbClr val="0070C0"/>
                </a:solidFill>
                <a:latin typeface="Times New Roman" panose="02020603050405020304" charset="0"/>
                <a:cs typeface="Times New Roman" panose="02020603050405020304" charset="0"/>
              </a:rPr>
              <a:t>，</a:t>
            </a:r>
            <a:r>
              <a:rPr lang="en-US" altLang="zh-CN" sz="2000" dirty="0">
                <a:solidFill>
                  <a:srgbClr val="0070C0"/>
                </a:solidFill>
                <a:latin typeface="Times New Roman" panose="02020603050405020304" charset="0"/>
                <a:cs typeface="Times New Roman" panose="02020603050405020304" charset="0"/>
              </a:rPr>
              <a:t>上世纪80年代读的本科，那时</a:t>
            </a:r>
            <a:r>
              <a:rPr lang="zh-CN" altLang="en-US" sz="2000" dirty="0">
                <a:solidFill>
                  <a:srgbClr val="0070C0"/>
                </a:solidFill>
                <a:latin typeface="Times New Roman" panose="02020603050405020304" charset="0"/>
                <a:cs typeface="Times New Roman" panose="02020603050405020304" charset="0"/>
              </a:rPr>
              <a:t>关于</a:t>
            </a:r>
            <a:r>
              <a:rPr lang="en-US" altLang="zh-CN" sz="2000" dirty="0" err="1">
                <a:solidFill>
                  <a:srgbClr val="0070C0"/>
                </a:solidFill>
                <a:latin typeface="Times New Roman" panose="02020603050405020304" charset="0"/>
                <a:cs typeface="Times New Roman" panose="02020603050405020304" charset="0"/>
              </a:rPr>
              <a:t>学生生活的某些</a:t>
            </a:r>
            <a:r>
              <a:rPr lang="zh-CN" altLang="en-US" sz="2000" dirty="0">
                <a:solidFill>
                  <a:srgbClr val="0070C0"/>
                </a:solidFill>
                <a:latin typeface="Times New Roman" panose="02020603050405020304" charset="0"/>
                <a:cs typeface="Times New Roman" panose="02020603050405020304" charset="0"/>
              </a:rPr>
              <a:t>真理</a:t>
            </a:r>
            <a:r>
              <a:rPr lang="en-US" altLang="zh-CN" sz="2000" dirty="0" err="1">
                <a:solidFill>
                  <a:srgbClr val="0070C0"/>
                </a:solidFill>
                <a:latin typeface="Times New Roman" panose="02020603050405020304" charset="0"/>
                <a:cs typeface="Times New Roman" panose="02020603050405020304" charset="0"/>
              </a:rPr>
              <a:t>还是不言自明的，尽管英国当时正经历着一次重大的经济转型</a:t>
            </a:r>
            <a:r>
              <a:rPr lang="en-US" altLang="zh-CN" sz="2000" dirty="0">
                <a:solidFill>
                  <a:srgbClr val="0070C0"/>
                </a:solidFill>
                <a:latin typeface="Times New Roman" panose="02020603050405020304" charset="0"/>
                <a:cs typeface="Times New Roman" panose="02020603050405020304" charset="0"/>
              </a:rPr>
              <a:t>。</a:t>
            </a:r>
            <a:endParaRPr lang="en-US" altLang="zh-CN" sz="2000" dirty="0">
              <a:solidFill>
                <a:srgbClr val="0070C0"/>
              </a:solidFill>
              <a:latin typeface="Times New Roman" panose="02020603050405020304" charset="0"/>
              <a:cs typeface="Times New Roman" panose="02020603050405020304" charset="0"/>
            </a:endParaRPr>
          </a:p>
          <a:p>
            <a:pPr algn="just"/>
            <a:r>
              <a:rPr lang="en-US" altLang="zh-CN" sz="2000" dirty="0">
                <a:solidFill>
                  <a:srgbClr val="0070C0"/>
                </a:solidFill>
                <a:latin typeface="Times New Roman" panose="02020603050405020304" charset="0"/>
                <a:cs typeface="Times New Roman" panose="02020603050405020304" charset="0"/>
              </a:rPr>
              <a:t>2）我</a:t>
            </a:r>
            <a:r>
              <a:rPr lang="zh-CN" altLang="en-US" sz="2000" dirty="0">
                <a:solidFill>
                  <a:srgbClr val="0070C0"/>
                </a:solidFill>
                <a:latin typeface="Times New Roman" panose="02020603050405020304" charset="0"/>
                <a:cs typeface="Times New Roman" panose="02020603050405020304" charset="0"/>
              </a:rPr>
              <a:t>想我的的确确</a:t>
            </a:r>
            <a:r>
              <a:rPr lang="en-US" altLang="zh-CN" sz="2000" dirty="0" err="1">
                <a:solidFill>
                  <a:srgbClr val="0070C0"/>
                </a:solidFill>
                <a:latin typeface="Times New Roman" panose="02020603050405020304" charset="0"/>
                <a:cs typeface="Times New Roman" panose="02020603050405020304" charset="0"/>
              </a:rPr>
              <a:t>曾亲耳听到时任首相托尼・布</a:t>
            </a:r>
            <a:r>
              <a:rPr lang="zh-CN" altLang="en-US" sz="2000" dirty="0">
                <a:solidFill>
                  <a:srgbClr val="0070C0"/>
                </a:solidFill>
                <a:latin typeface="Times New Roman" panose="02020603050405020304" charset="0"/>
                <a:cs typeface="Times New Roman" panose="02020603050405020304" charset="0"/>
              </a:rPr>
              <a:t>莱</a:t>
            </a:r>
            <a:r>
              <a:rPr lang="en-US" altLang="zh-CN" sz="2000" dirty="0" err="1">
                <a:solidFill>
                  <a:srgbClr val="0070C0"/>
                </a:solidFill>
                <a:latin typeface="Times New Roman" panose="02020603050405020304" charset="0"/>
                <a:cs typeface="Times New Roman" panose="02020603050405020304" charset="0"/>
              </a:rPr>
              <a:t>尔（他毕业于牛津大学圣约翰学院）宣称“学</a:t>
            </a:r>
            <a:r>
              <a:rPr lang="zh-CN" altLang="en-US" sz="2000" dirty="0">
                <a:solidFill>
                  <a:srgbClr val="0070C0"/>
                </a:solidFill>
                <a:latin typeface="Times New Roman" panose="02020603050405020304" charset="0"/>
                <a:cs typeface="Times New Roman" panose="02020603050405020304" charset="0"/>
              </a:rPr>
              <a:t>的</a:t>
            </a:r>
            <a:r>
              <a:rPr lang="en-US" altLang="zh-CN" sz="2000" dirty="0" err="1">
                <a:solidFill>
                  <a:srgbClr val="0070C0"/>
                </a:solidFill>
                <a:latin typeface="Times New Roman" panose="02020603050405020304" charset="0"/>
                <a:cs typeface="Times New Roman" panose="02020603050405020304" charset="0"/>
              </a:rPr>
              <a:t>越多，挣</a:t>
            </a:r>
            <a:r>
              <a:rPr lang="zh-CN" altLang="en-US" sz="2000" dirty="0">
                <a:solidFill>
                  <a:srgbClr val="0070C0"/>
                </a:solidFill>
                <a:latin typeface="Times New Roman" panose="02020603050405020304" charset="0"/>
                <a:cs typeface="Times New Roman" panose="02020603050405020304" charset="0"/>
              </a:rPr>
              <a:t>的</a:t>
            </a:r>
            <a:r>
              <a:rPr lang="en-US" altLang="zh-CN" sz="2000" dirty="0" err="1">
                <a:solidFill>
                  <a:srgbClr val="0070C0"/>
                </a:solidFill>
                <a:latin typeface="Times New Roman" panose="02020603050405020304" charset="0"/>
                <a:cs typeface="Times New Roman" panose="02020603050405020304" charset="0"/>
              </a:rPr>
              <a:t>也越多</a:t>
            </a:r>
            <a:r>
              <a:rPr lang="en-US" altLang="zh-CN" sz="2000" dirty="0">
                <a:solidFill>
                  <a:srgbClr val="0070C0"/>
                </a:solidFill>
                <a:latin typeface="Times New Roman" panose="02020603050405020304" charset="0"/>
                <a:cs typeface="Times New Roman" panose="02020603050405020304" charset="0"/>
              </a:rPr>
              <a:t>”，</a:t>
            </a:r>
            <a:r>
              <a:rPr lang="en-US" altLang="zh-CN" sz="2000" dirty="0" err="1">
                <a:solidFill>
                  <a:srgbClr val="0070C0"/>
                </a:solidFill>
                <a:latin typeface="Times New Roman" panose="02020603050405020304" charset="0"/>
                <a:cs typeface="Times New Roman" panose="02020603050405020304" charset="0"/>
              </a:rPr>
              <a:t>说这话时他显然没有挖苦之意</a:t>
            </a:r>
            <a:r>
              <a:rPr lang="en-US" altLang="zh-CN" sz="2000" dirty="0">
                <a:solidFill>
                  <a:srgbClr val="0070C0"/>
                </a:solidFill>
                <a:latin typeface="Times New Roman" panose="02020603050405020304" charset="0"/>
                <a:cs typeface="Times New Roman" panose="02020603050405020304" charset="0"/>
              </a:rPr>
              <a:t>。</a:t>
            </a:r>
            <a:endParaRPr lang="en-US" altLang="zh-CN" sz="2000" dirty="0">
              <a:solidFill>
                <a:srgbClr val="0070C0"/>
              </a:solidFill>
              <a:latin typeface="Times New Roman" panose="02020603050405020304" charset="0"/>
              <a:cs typeface="Times New Roman" panose="02020603050405020304" charset="0"/>
            </a:endParaRPr>
          </a:p>
          <a:p>
            <a:pPr algn="just"/>
            <a:r>
              <a:rPr lang="en-US" altLang="zh-CN" sz="2000" dirty="0">
                <a:solidFill>
                  <a:srgbClr val="0070C0"/>
                </a:solidFill>
                <a:latin typeface="Times New Roman" panose="02020603050405020304" charset="0"/>
                <a:cs typeface="Times New Roman" panose="02020603050405020304" charset="0"/>
              </a:rPr>
              <a:t>3）一旦政治上的争执和愤慨（不管是真义愤还是伪装的）平息下来，我们所有人将不得不冷静思考如何帮助我们的孩子应付他们终将面对的债务。</a:t>
            </a:r>
            <a:endParaRPr lang="en-US" altLang="zh-CN" sz="2000" dirty="0">
              <a:solidFill>
                <a:srgbClr val="0070C0"/>
              </a:solidFill>
              <a:latin typeface="Times New Roman" panose="02020603050405020304" charset="0"/>
              <a:cs typeface="Times New Roman" panose="02020603050405020304" charset="0"/>
            </a:endParaRPr>
          </a:p>
          <a:p>
            <a:pPr algn="just"/>
            <a:r>
              <a:rPr lang="en-US" altLang="zh-CN" sz="2000" dirty="0">
                <a:solidFill>
                  <a:srgbClr val="0070C0"/>
                </a:solidFill>
                <a:latin typeface="Times New Roman" panose="02020603050405020304" charset="0"/>
                <a:cs typeface="Times New Roman" panose="02020603050405020304" charset="0"/>
              </a:rPr>
              <a:t>4）</a:t>
            </a:r>
            <a:r>
              <a:rPr lang="zh-CN" altLang="en-US" sz="2000" dirty="0">
                <a:solidFill>
                  <a:srgbClr val="0070C0"/>
                </a:solidFill>
                <a:latin typeface="Times New Roman" panose="02020603050405020304" charset="0"/>
                <a:cs typeface="Times New Roman" panose="02020603050405020304" charset="0"/>
              </a:rPr>
              <a:t>借贷分期偿还学费</a:t>
            </a:r>
            <a:r>
              <a:rPr lang="en-US" altLang="zh-CN" sz="2000" dirty="0" err="1">
                <a:solidFill>
                  <a:srgbClr val="0070C0"/>
                </a:solidFill>
                <a:latin typeface="Times New Roman" panose="02020603050405020304" charset="0"/>
                <a:cs typeface="Times New Roman" panose="02020603050405020304" charset="0"/>
              </a:rPr>
              <a:t>的方式</a:t>
            </a:r>
            <a:r>
              <a:rPr lang="zh-CN" altLang="en-US" sz="2000" dirty="0">
                <a:solidFill>
                  <a:srgbClr val="0070C0"/>
                </a:solidFill>
                <a:latin typeface="Times New Roman" panose="02020603050405020304" charset="0"/>
                <a:cs typeface="Times New Roman" panose="02020603050405020304" charset="0"/>
              </a:rPr>
              <a:t>与最初用来替代拨款的学生贷款并无二致，</a:t>
            </a:r>
            <a:r>
              <a:rPr lang="en-US" altLang="zh-CN" sz="2000" dirty="0" err="1">
                <a:solidFill>
                  <a:srgbClr val="0070C0"/>
                </a:solidFill>
                <a:latin typeface="Times New Roman" panose="02020603050405020304" charset="0"/>
                <a:cs typeface="Times New Roman" panose="02020603050405020304" charset="0"/>
              </a:rPr>
              <a:t>可能</a:t>
            </a:r>
            <a:r>
              <a:rPr lang="zh-CN" altLang="en-US" sz="2000" dirty="0">
                <a:solidFill>
                  <a:srgbClr val="0070C0"/>
                </a:solidFill>
                <a:latin typeface="Times New Roman" panose="02020603050405020304" charset="0"/>
                <a:cs typeface="Times New Roman" panose="02020603050405020304" charset="0"/>
              </a:rPr>
              <a:t>终</a:t>
            </a:r>
            <a:r>
              <a:rPr lang="en-US" altLang="zh-CN" sz="2000" dirty="0" err="1">
                <a:solidFill>
                  <a:srgbClr val="0070C0"/>
                </a:solidFill>
                <a:latin typeface="Times New Roman" panose="02020603050405020304" charset="0"/>
                <a:cs typeface="Times New Roman" panose="02020603050405020304" charset="0"/>
              </a:rPr>
              <a:t>将成为年轻人</a:t>
            </a:r>
            <a:r>
              <a:rPr lang="zh-CN" altLang="en-US" sz="2000" dirty="0">
                <a:solidFill>
                  <a:srgbClr val="0070C0"/>
                </a:solidFill>
                <a:latin typeface="Times New Roman" panose="02020603050405020304" charset="0"/>
                <a:cs typeface="Times New Roman" panose="02020603050405020304" charset="0"/>
              </a:rPr>
              <a:t>最有用也最能负担得起得</a:t>
            </a:r>
            <a:r>
              <a:rPr lang="en-US" altLang="zh-CN" sz="2000" dirty="0" err="1">
                <a:solidFill>
                  <a:srgbClr val="0070C0"/>
                </a:solidFill>
                <a:latin typeface="Times New Roman" panose="02020603050405020304" charset="0"/>
                <a:cs typeface="Times New Roman" panose="02020603050405020304" charset="0"/>
              </a:rPr>
              <a:t>贷款</a:t>
            </a:r>
            <a:r>
              <a:rPr lang="en-US" altLang="zh-CN" sz="2000" dirty="0">
                <a:solidFill>
                  <a:srgbClr val="0070C0"/>
                </a:solidFill>
                <a:latin typeface="Times New Roman" panose="02020603050405020304" charset="0"/>
                <a:cs typeface="Times New Roman" panose="02020603050405020304" charset="0"/>
              </a:rPr>
              <a:t>。</a:t>
            </a:r>
            <a:endParaRPr lang="en-US" altLang="zh-CN" sz="2000" dirty="0">
              <a:solidFill>
                <a:srgbClr val="0070C0"/>
              </a:solidFill>
              <a:latin typeface="Times New Roman" panose="02020603050405020304" charset="0"/>
              <a:cs typeface="Times New Roman" panose="02020603050405020304" charset="0"/>
            </a:endParaRPr>
          </a:p>
          <a:p>
            <a:pPr algn="just"/>
            <a:r>
              <a:rPr lang="en-US" altLang="zh-CN" sz="2000" dirty="0">
                <a:solidFill>
                  <a:srgbClr val="0070C0"/>
                </a:solidFill>
                <a:latin typeface="Times New Roman" panose="02020603050405020304" charset="0"/>
                <a:cs typeface="Times New Roman" panose="02020603050405020304" charset="0"/>
              </a:rPr>
              <a:t>5）</a:t>
            </a:r>
            <a:r>
              <a:rPr lang="zh-CN" altLang="en-US" sz="2000" dirty="0">
                <a:solidFill>
                  <a:srgbClr val="0070C0"/>
                </a:solidFill>
                <a:latin typeface="Times New Roman" panose="02020603050405020304" charset="0"/>
                <a:cs typeface="Times New Roman" panose="02020603050405020304" charset="0"/>
              </a:rPr>
              <a:t>然而，情况也许会是这样：</a:t>
            </a:r>
            <a:r>
              <a:rPr lang="en-US" altLang="zh-CN" sz="2000" dirty="0">
                <a:solidFill>
                  <a:srgbClr val="0070C0"/>
                </a:solidFill>
                <a:latin typeface="Times New Roman" panose="02020603050405020304" charset="0"/>
                <a:cs typeface="Times New Roman" panose="02020603050405020304" charset="0"/>
              </a:rPr>
              <a:t>就在20多年前我们很多人都还得到过父母的经济支持，然而随着这个国家里“夹缝中的中产阶级”日益沦落，</a:t>
            </a:r>
            <a:r>
              <a:rPr lang="zh-CN" altLang="en-US" sz="2000" dirty="0">
                <a:solidFill>
                  <a:srgbClr val="0070C0"/>
                </a:solidFill>
                <a:latin typeface="Times New Roman" panose="02020603050405020304" charset="0"/>
                <a:cs typeface="Times New Roman" panose="02020603050405020304" charset="0"/>
              </a:rPr>
              <a:t>父母为子女提供经济支持得情况将越来越少见</a:t>
            </a:r>
            <a:r>
              <a:rPr lang="en-US" altLang="zh-CN" sz="2000" dirty="0">
                <a:solidFill>
                  <a:srgbClr val="0070C0"/>
                </a:solidFill>
                <a:latin typeface="Times New Roman" panose="02020603050405020304" charset="0"/>
                <a:cs typeface="Times New Roman" panose="02020603050405020304" charset="0"/>
              </a:rPr>
              <a:t>。</a:t>
            </a:r>
            <a:endParaRPr lang="en-US" altLang="zh-CN" sz="20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4064400"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幼圆" panose="02010509060101010101" pitchFamily="49" charset="-122"/>
            </a:endParaRPr>
          </a:p>
        </p:txBody>
      </p:sp>
      <p:pic>
        <p:nvPicPr>
          <p:cNvPr id="10" name="图片 9"/>
          <p:cNvPicPr/>
          <p:nvPr>
            <p:custDataLst>
              <p:tags r:id="rId2"/>
            </p:custDataLst>
          </p:nvPr>
        </p:nvPicPr>
        <p:blipFill>
          <a:blip r:embed="rId3" r:link="rId4" cstate="screen"/>
          <a:stretch>
            <a:fillRect/>
          </a:stretch>
        </p:blipFill>
        <p:spPr>
          <a:xfrm>
            <a:off x="11471910" y="0"/>
            <a:ext cx="720090" cy="694107"/>
          </a:xfrm>
          <a:prstGeom prst="rect">
            <a:avLst/>
          </a:prstGeom>
        </p:spPr>
      </p:pic>
      <p:sp>
        <p:nvSpPr>
          <p:cNvPr id="3" name="矩形: 圆角 2"/>
          <p:cNvSpPr/>
          <p:nvPr>
            <p:custDataLst>
              <p:tags r:id="rId5"/>
            </p:custDataLst>
          </p:nvPr>
        </p:nvSpPr>
        <p:spPr>
          <a:xfrm>
            <a:off x="763270" y="605790"/>
            <a:ext cx="907415" cy="3130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幼圆" panose="02010509060101010101" pitchFamily="49" charset="-122"/>
              <a:cs typeface="+mn-cs"/>
            </a:endParaRPr>
          </a:p>
        </p:txBody>
      </p:sp>
      <p:sp>
        <p:nvSpPr>
          <p:cNvPr id="4" name="文本框 33"/>
          <p:cNvSpPr txBox="1"/>
          <p:nvPr>
            <p:custDataLst>
              <p:tags r:id="rId6"/>
            </p:custDataLst>
          </p:nvPr>
        </p:nvSpPr>
        <p:spPr>
          <a:xfrm>
            <a:off x="810260" y="612775"/>
            <a:ext cx="860425" cy="307975"/>
          </a:xfrm>
          <a:prstGeom prst="rect">
            <a:avLst/>
          </a:prstGeom>
          <a:noFill/>
        </p:spPr>
        <p:txBody>
          <a:bodyPr wrap="square" lIns="900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400" b="1" i="0" spc="100" baseline="0" noProof="0" dirty="0">
                <a:ln>
                  <a:noFill/>
                </a:ln>
                <a:solidFill>
                  <a:schemeClr val="tx1">
                    <a:lumMod val="85000"/>
                    <a:lumOff val="15000"/>
                  </a:schemeClr>
                </a:solidFill>
                <a:effectLst/>
                <a:uLnTx/>
                <a:uFillTx/>
                <a:latin typeface="Arial" panose="020B0604020202020204" pitchFamily="34" charset="0"/>
                <a:ea typeface="幼圆" panose="02010509060101010101" pitchFamily="49" charset="-122"/>
                <a:cs typeface="Arial" panose="020B0604020202020204" pitchFamily="34" charset="0"/>
              </a:rPr>
              <a:t>LOGO</a:t>
            </a:r>
            <a:endParaRPr kumimoji="0" lang="en-US" altLang="zh-CN" sz="1400" b="1" i="0" spc="100" baseline="0" noProof="0" dirty="0">
              <a:ln>
                <a:noFill/>
              </a:ln>
              <a:solidFill>
                <a:schemeClr val="tx1">
                  <a:lumMod val="85000"/>
                  <a:lumOff val="15000"/>
                </a:schemeClr>
              </a:solidFill>
              <a:effectLst/>
              <a:uLnTx/>
              <a:uFillTx/>
              <a:latin typeface="Arial" panose="020B0604020202020204" pitchFamily="34" charset="0"/>
              <a:ea typeface="幼圆" panose="02010509060101010101" pitchFamily="49" charset="-122"/>
              <a:cs typeface="Arial" panose="020B0604020202020204" pitchFamily="34" charset="0"/>
            </a:endParaRPr>
          </a:p>
        </p:txBody>
      </p:sp>
      <p:pic>
        <p:nvPicPr>
          <p:cNvPr id="5" name="图片 4"/>
          <p:cNvPicPr>
            <a:picLocks noChangeAspect="1"/>
          </p:cNvPicPr>
          <p:nvPr>
            <p:custDataLst>
              <p:tags r:id="rId7"/>
            </p:custDataLst>
          </p:nvPr>
        </p:nvPicPr>
        <p:blipFill>
          <a:blip r:embed="rId8"/>
          <a:stretch>
            <a:fillRect/>
          </a:stretch>
        </p:blipFill>
        <p:spPr>
          <a:xfrm>
            <a:off x="4635500" y="700194"/>
            <a:ext cx="6793300" cy="5632225"/>
          </a:xfrm>
          <a:prstGeom prst="rect">
            <a:avLst/>
          </a:prstGeom>
        </p:spPr>
      </p:pic>
      <p:sp>
        <p:nvSpPr>
          <p:cNvPr id="6" name="Forma libre 8"/>
          <p:cNvSpPr/>
          <p:nvPr>
            <p:custDataLst>
              <p:tags r:id="rId9"/>
            </p:custDataLst>
          </p:nvPr>
        </p:nvSpPr>
        <p:spPr bwMode="auto">
          <a:xfrm flipH="1">
            <a:off x="8297308" y="699878"/>
            <a:ext cx="3125048" cy="3163166"/>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s-ES_tradnl" sz="1350" b="0" i="0" u="none" strike="noStrike" kern="1200" cap="none" spc="0" normalizeH="0" baseline="0" noProof="0" dirty="0">
              <a:ln>
                <a:noFill/>
              </a:ln>
              <a:solidFill>
                <a:srgbClr val="000000"/>
              </a:solidFill>
              <a:effectLst/>
              <a:uLnTx/>
              <a:uFillTx/>
              <a:latin typeface="Arial" panose="020B0604020202020204" pitchFamily="34" charset="0"/>
              <a:ea typeface="幼圆" panose="02010509060101010101" pitchFamily="49" charset="-122"/>
              <a:cs typeface="+mn-cs"/>
            </a:endParaRPr>
          </a:p>
        </p:txBody>
      </p:sp>
      <p:pic>
        <p:nvPicPr>
          <p:cNvPr id="7" name="图片 6"/>
          <p:cNvPicPr>
            <a:picLocks noChangeAspect="1"/>
          </p:cNvPicPr>
          <p:nvPr>
            <p:custDataLst>
              <p:tags r:id="rId10"/>
            </p:custDataLst>
          </p:nvPr>
        </p:nvPicPr>
        <p:blipFill rotWithShape="1">
          <a:blip r:embed="rId11"/>
          <a:srcRect/>
          <a:stretch>
            <a:fillRect/>
          </a:stretch>
        </p:blipFill>
        <p:spPr>
          <a:xfrm>
            <a:off x="4913870" y="965202"/>
            <a:ext cx="6253934" cy="3524250"/>
          </a:xfrm>
          <a:prstGeom prst="rect">
            <a:avLst/>
          </a:prstGeom>
        </p:spPr>
      </p:pic>
      <p:sp>
        <p:nvSpPr>
          <p:cNvPr id="8" name="文本框 7"/>
          <p:cNvSpPr txBox="1"/>
          <p:nvPr>
            <p:custDataLst>
              <p:tags r:id="rId12"/>
            </p:custDataLst>
          </p:nvPr>
        </p:nvSpPr>
        <p:spPr>
          <a:xfrm>
            <a:off x="763200" y="1178175"/>
            <a:ext cx="2692800" cy="4083799"/>
          </a:xfrm>
          <a:prstGeom prst="rect">
            <a:avLst/>
          </a:prstGeom>
          <a:noFill/>
        </p:spPr>
        <p:txBody>
          <a:bodyPr wrap="square" lIns="91440" tIns="45720" rIns="91440" bIns="45720" rtlCol="0" anchor="t" anchorCtr="0">
            <a:normAutofit/>
          </a:bodyPr>
          <a:lstStyle/>
          <a:p>
            <a:pPr lvl="0">
              <a:lnSpc>
                <a:spcPct val="110000"/>
              </a:lnSpc>
            </a:pPr>
            <a:r>
              <a:rPr lang="en-US" altLang="zh-CN" sz="4400" b="1" spc="100" dirty="0">
                <a:solidFill>
                  <a:schemeClr val="tx1">
                    <a:lumMod val="85000"/>
                    <a:lumOff val="15000"/>
                  </a:schemeClr>
                </a:solidFill>
                <a:latin typeface="Arial" panose="020B0604020202020204" pitchFamily="34" charset="0"/>
                <a:ea typeface="幼圆" panose="02010509060101010101" pitchFamily="49" charset="-122"/>
              </a:rPr>
              <a:t>Unit 3</a:t>
            </a:r>
            <a:endParaRPr lang="en-US" altLang="zh-CN" sz="4400" b="1" spc="100" dirty="0">
              <a:solidFill>
                <a:schemeClr val="tx1">
                  <a:lumMod val="85000"/>
                  <a:lumOff val="15000"/>
                </a:schemeClr>
              </a:solidFill>
              <a:latin typeface="Arial" panose="020B0604020202020204" pitchFamily="34" charset="0"/>
              <a:ea typeface="幼圆" panose="02010509060101010101" pitchFamily="49" charset="-122"/>
            </a:endParaRPr>
          </a:p>
        </p:txBody>
      </p:sp>
    </p:spTree>
    <p:custDataLst>
      <p:tags r:id="rId1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32685" y="601980"/>
            <a:ext cx="1674495" cy="521970"/>
          </a:xfrm>
          <a:prstGeom prst="rect">
            <a:avLst/>
          </a:prstGeom>
          <a:noFill/>
        </p:spPr>
        <p:txBody>
          <a:bodyPr wrap="none" rtlCol="0">
            <a:spAutoFit/>
          </a:bodyPr>
          <a:lstStyle/>
          <a:p>
            <a:r>
              <a:rPr lang="en-US" altLang="zh-CN" sz="2800" dirty="0">
                <a:solidFill>
                  <a:srgbClr val="0070C0"/>
                </a:solidFill>
                <a:latin typeface="Times New Roman" panose="02020603050405020304" charset="0"/>
                <a:cs typeface="Times New Roman" panose="02020603050405020304" charset="0"/>
              </a:rPr>
              <a:t>Exercise 4</a:t>
            </a:r>
            <a:endParaRPr lang="en-US" altLang="zh-CN" sz="2800" dirty="0">
              <a:solidFill>
                <a:srgbClr val="0070C0"/>
              </a:solidFill>
              <a:latin typeface="Times New Roman" panose="02020603050405020304" charset="0"/>
              <a:cs typeface="Times New Roman" panose="02020603050405020304" charset="0"/>
            </a:endParaRPr>
          </a:p>
        </p:txBody>
      </p:sp>
      <p:sp>
        <p:nvSpPr>
          <p:cNvPr id="4" name="文本框 3"/>
          <p:cNvSpPr txBox="1"/>
          <p:nvPr/>
        </p:nvSpPr>
        <p:spPr>
          <a:xfrm>
            <a:off x="2101215" y="1666875"/>
            <a:ext cx="4525010" cy="1938020"/>
          </a:xfrm>
          <a:prstGeom prst="rect">
            <a:avLst/>
          </a:prstGeom>
          <a:noFill/>
        </p:spPr>
        <p:txBody>
          <a:bodyPr wrap="none" rtlCol="0">
            <a:spAutoFit/>
          </a:bodyPr>
          <a:lstStyle/>
          <a:p>
            <a:r>
              <a:rPr lang="en-US" altLang="zh-CN" sz="2400" dirty="0">
                <a:latin typeface="Times New Roman" panose="02020603050405020304" charset="0"/>
                <a:cs typeface="Times New Roman" panose="02020603050405020304" charset="0"/>
              </a:rPr>
              <a:t>1) transformed 	2) radically</a:t>
            </a:r>
            <a:endParaRPr lang="en-US" altLang="zh-CN" sz="2400" dirty="0">
              <a:latin typeface="Times New Roman" panose="02020603050405020304" charset="0"/>
              <a:cs typeface="Times New Roman" panose="02020603050405020304" charset="0"/>
            </a:endParaRPr>
          </a:p>
          <a:p>
            <a:r>
              <a:rPr lang="en-US" altLang="zh-CN" sz="2400" dirty="0">
                <a:latin typeface="Times New Roman" panose="02020603050405020304" charset="0"/>
                <a:cs typeface="Times New Roman" panose="02020603050405020304" charset="0"/>
              </a:rPr>
              <a:t>3) taboos		4) reinforce</a:t>
            </a:r>
            <a:endParaRPr lang="en-US" altLang="zh-CN" sz="2400" dirty="0">
              <a:latin typeface="Times New Roman" panose="02020603050405020304" charset="0"/>
              <a:cs typeface="Times New Roman" panose="02020603050405020304" charset="0"/>
            </a:endParaRPr>
          </a:p>
          <a:p>
            <a:r>
              <a:rPr lang="en-US" altLang="zh-CN" sz="2400" dirty="0">
                <a:latin typeface="Times New Roman" panose="02020603050405020304" charset="0"/>
                <a:cs typeface="Times New Roman" panose="02020603050405020304" charset="0"/>
              </a:rPr>
              <a:t>5) deny		6) embrace</a:t>
            </a:r>
            <a:endParaRPr lang="en-US" altLang="zh-CN" sz="2400" dirty="0">
              <a:latin typeface="Times New Roman" panose="02020603050405020304" charset="0"/>
              <a:cs typeface="Times New Roman" panose="02020603050405020304" charset="0"/>
            </a:endParaRPr>
          </a:p>
          <a:p>
            <a:r>
              <a:rPr lang="en-US" altLang="zh-CN" sz="2400" dirty="0">
                <a:latin typeface="Times New Roman" panose="02020603050405020304" charset="0"/>
                <a:cs typeface="Times New Roman" panose="02020603050405020304" charset="0"/>
              </a:rPr>
              <a:t>7) undesirable		8) missions</a:t>
            </a:r>
            <a:endParaRPr lang="en-US" altLang="zh-CN" sz="2400" dirty="0">
              <a:latin typeface="Times New Roman" panose="02020603050405020304" charset="0"/>
              <a:cs typeface="Times New Roman" panose="02020603050405020304" charset="0"/>
            </a:endParaRPr>
          </a:p>
          <a:p>
            <a:r>
              <a:rPr lang="en-US" altLang="zh-CN" sz="2400" dirty="0">
                <a:latin typeface="Times New Roman" panose="02020603050405020304" charset="0"/>
                <a:cs typeface="Times New Roman" panose="02020603050405020304" charset="0"/>
              </a:rPr>
              <a:t>9) affirming		10) elevating</a:t>
            </a:r>
            <a:endParaRPr lang="en-US" altLang="zh-CN" sz="2400" dirty="0">
              <a:latin typeface="Times New Roman" panose="02020603050405020304" charset="0"/>
              <a:cs typeface="Times New Roman" panose="02020603050405020304" charset="0"/>
            </a:endParaRPr>
          </a:p>
        </p:txBody>
      </p:sp>
    </p:spTree>
  </p:cSld>
  <p:clrMapOvr>
    <a:masterClrMapping/>
  </p:clrMapOvr>
  <p:transition advClick="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32685" y="601980"/>
            <a:ext cx="1674495" cy="521970"/>
          </a:xfrm>
          <a:prstGeom prst="rect">
            <a:avLst/>
          </a:prstGeom>
          <a:noFill/>
        </p:spPr>
        <p:txBody>
          <a:bodyPr wrap="none" rtlCol="0">
            <a:spAutoFit/>
          </a:bodyPr>
          <a:lstStyle/>
          <a:p>
            <a:r>
              <a:rPr lang="en-US" altLang="zh-CN" sz="2800">
                <a:solidFill>
                  <a:srgbClr val="0070C0"/>
                </a:solidFill>
                <a:latin typeface="Times New Roman" panose="02020603050405020304" charset="0"/>
                <a:cs typeface="Times New Roman" panose="02020603050405020304" charset="0"/>
              </a:rPr>
              <a:t>Exercise 5</a:t>
            </a:r>
            <a:endParaRPr lang="en-US" altLang="zh-CN" sz="2800">
              <a:solidFill>
                <a:srgbClr val="0070C0"/>
              </a:solidFill>
              <a:latin typeface="Times New Roman" panose="02020603050405020304" charset="0"/>
              <a:cs typeface="Times New Roman" panose="02020603050405020304" charset="0"/>
            </a:endParaRPr>
          </a:p>
        </p:txBody>
      </p:sp>
      <p:sp>
        <p:nvSpPr>
          <p:cNvPr id="4" name="文本框 3"/>
          <p:cNvSpPr txBox="1"/>
          <p:nvPr/>
        </p:nvSpPr>
        <p:spPr>
          <a:xfrm>
            <a:off x="2101215" y="1666875"/>
            <a:ext cx="8027233" cy="1198880"/>
          </a:xfrm>
          <a:prstGeom prst="rect">
            <a:avLst/>
          </a:prstGeom>
          <a:noFill/>
        </p:spPr>
        <p:txBody>
          <a:bodyPr wrap="square" rtlCol="0">
            <a:spAutoFit/>
          </a:bodyPr>
          <a:lstStyle/>
          <a:p>
            <a:r>
              <a:rPr lang="en-US" altLang="zh-CN" sz="2400" dirty="0">
                <a:latin typeface="Times New Roman" panose="02020603050405020304" charset="0"/>
                <a:cs typeface="Times New Roman" panose="02020603050405020304" charset="0"/>
              </a:rPr>
              <a:t>1) keep…in perspective; is central to; reflection and introspection	2) personal growth; connect the dots; seek out; unlock the potentials; navigate through</a:t>
            </a:r>
            <a:endParaRPr lang="en-US" altLang="zh-CN" sz="2400" dirty="0">
              <a:latin typeface="Times New Roman" panose="02020603050405020304" charset="0"/>
              <a:cs typeface="Times New Roman" panose="02020603050405020304" charset="0"/>
            </a:endParaRPr>
          </a:p>
        </p:txBody>
      </p:sp>
    </p:spTree>
  </p:cSld>
  <p:clrMapOvr>
    <a:masterClrMapping/>
  </p:clrMapOvr>
  <p:transition advClick="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595934" y="44624"/>
            <a:ext cx="4500595" cy="460375"/>
          </a:xfrm>
          <a:prstGeom prst="rect">
            <a:avLst/>
          </a:prstGeom>
          <a:noFill/>
        </p:spPr>
        <p:txBody>
          <a:bodyPr wrap="square" rtlCol="0">
            <a:spAutoFit/>
          </a:bodyPr>
          <a:lstStyle/>
          <a:p>
            <a:r>
              <a:rPr lang="en-US" altLang="zh-CN" sz="2400" noProof="1">
                <a:solidFill>
                  <a:schemeClr val="bg1"/>
                </a:solidFill>
                <a:latin typeface="Arial Rounded MT Bold" panose="020F0704030504030204" pitchFamily="34" charset="0"/>
                <a:ea typeface="宋体" panose="02010600030101010101" pitchFamily="2" charset="-122"/>
                <a:cs typeface="+mn-ea"/>
                <a:sym typeface="+mn-ea"/>
              </a:rPr>
              <a:t>Attributive phrasal modifiers</a:t>
            </a:r>
            <a:endParaRPr lang="en-US" altLang="zh-CN" sz="2400" dirty="0">
              <a:solidFill>
                <a:schemeClr val="bg1"/>
              </a:solidFill>
              <a:latin typeface="Arial Rounded MT Bold" panose="020F0704030504030204" pitchFamily="34" charset="0"/>
            </a:endParaRPr>
          </a:p>
        </p:txBody>
      </p:sp>
      <p:sp>
        <p:nvSpPr>
          <p:cNvPr id="2" name="文本框 1"/>
          <p:cNvSpPr txBox="1"/>
          <p:nvPr/>
        </p:nvSpPr>
        <p:spPr>
          <a:xfrm>
            <a:off x="2432685" y="601980"/>
            <a:ext cx="1674495" cy="521970"/>
          </a:xfrm>
          <a:prstGeom prst="rect">
            <a:avLst/>
          </a:prstGeom>
          <a:noFill/>
        </p:spPr>
        <p:txBody>
          <a:bodyPr wrap="none" rtlCol="0">
            <a:spAutoFit/>
          </a:bodyPr>
          <a:lstStyle/>
          <a:p>
            <a:r>
              <a:rPr lang="en-US" altLang="zh-CN" sz="2800">
                <a:solidFill>
                  <a:srgbClr val="0070C0"/>
                </a:solidFill>
                <a:latin typeface="Times New Roman" panose="02020603050405020304" charset="0"/>
                <a:cs typeface="Times New Roman" panose="02020603050405020304" charset="0"/>
              </a:rPr>
              <a:t>Exercise 6</a:t>
            </a:r>
            <a:endParaRPr lang="en-US" altLang="zh-CN" sz="2800">
              <a:solidFill>
                <a:srgbClr val="0070C0"/>
              </a:solidFill>
              <a:latin typeface="Times New Roman" panose="02020603050405020304" charset="0"/>
              <a:cs typeface="Times New Roman" panose="02020603050405020304" charset="0"/>
            </a:endParaRPr>
          </a:p>
        </p:txBody>
      </p:sp>
      <p:sp>
        <p:nvSpPr>
          <p:cNvPr id="4" name="文本框 3"/>
          <p:cNvSpPr txBox="1"/>
          <p:nvPr/>
        </p:nvSpPr>
        <p:spPr>
          <a:xfrm>
            <a:off x="2101215" y="1666875"/>
            <a:ext cx="6412865" cy="1568450"/>
          </a:xfrm>
          <a:prstGeom prst="rect">
            <a:avLst/>
          </a:prstGeom>
          <a:noFill/>
        </p:spPr>
        <p:txBody>
          <a:bodyPr wrap="none" rtlCol="0">
            <a:spAutoFit/>
          </a:bodyPr>
          <a:lstStyle/>
          <a:p>
            <a:r>
              <a:rPr lang="en-US" altLang="zh-CN" sz="2400">
                <a:latin typeface="Times New Roman" panose="02020603050405020304" charset="0"/>
                <a:cs typeface="Times New Roman" panose="02020603050405020304" charset="0"/>
              </a:rPr>
              <a:t>1) available to			2) superior to</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3) indispensable to		4) sensitive to</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5) adverse to			6) beneficial to</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7) indifferent to		8) comprehensible to</a:t>
            </a:r>
            <a:endParaRPr lang="en-US" altLang="zh-CN" sz="2400">
              <a:latin typeface="Times New Roman" panose="02020603050405020304" charset="0"/>
              <a:cs typeface="Times New Roman" panose="02020603050405020304" charset="0"/>
            </a:endParaRPr>
          </a:p>
        </p:txBody>
      </p:sp>
    </p:spTree>
  </p:cSld>
  <p:clrMapOvr>
    <a:masterClrMapping/>
  </p:clrMapOvr>
  <p:transition advClick="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32685" y="601980"/>
            <a:ext cx="1674495" cy="521970"/>
          </a:xfrm>
          <a:prstGeom prst="rect">
            <a:avLst/>
          </a:prstGeom>
          <a:noFill/>
        </p:spPr>
        <p:txBody>
          <a:bodyPr wrap="none" rtlCol="0">
            <a:spAutoFit/>
          </a:bodyPr>
          <a:lstStyle/>
          <a:p>
            <a:r>
              <a:rPr lang="en-US" altLang="zh-CN" sz="2800">
                <a:solidFill>
                  <a:srgbClr val="0070C0"/>
                </a:solidFill>
                <a:latin typeface="Times New Roman" panose="02020603050405020304" charset="0"/>
                <a:cs typeface="Times New Roman" panose="02020603050405020304" charset="0"/>
              </a:rPr>
              <a:t>Exercise 7</a:t>
            </a:r>
            <a:endParaRPr lang="en-US" altLang="zh-CN" sz="2800">
              <a:solidFill>
                <a:srgbClr val="0070C0"/>
              </a:solidFill>
              <a:latin typeface="Times New Roman" panose="02020603050405020304" charset="0"/>
              <a:cs typeface="Times New Roman" panose="02020603050405020304" charset="0"/>
            </a:endParaRPr>
          </a:p>
        </p:txBody>
      </p:sp>
      <p:sp>
        <p:nvSpPr>
          <p:cNvPr id="4" name="文本框 3"/>
          <p:cNvSpPr txBox="1"/>
          <p:nvPr/>
        </p:nvSpPr>
        <p:spPr>
          <a:xfrm>
            <a:off x="2101215" y="1666875"/>
            <a:ext cx="8368665" cy="1568450"/>
          </a:xfrm>
          <a:prstGeom prst="rect">
            <a:avLst/>
          </a:prstGeom>
          <a:noFill/>
        </p:spPr>
        <p:txBody>
          <a:bodyPr wrap="none" rtlCol="0">
            <a:spAutoFit/>
          </a:bodyPr>
          <a:lstStyle/>
          <a:p>
            <a:r>
              <a:rPr lang="en-US" altLang="zh-CN" sz="2400" dirty="0">
                <a:latin typeface="Times New Roman" panose="02020603050405020304" charset="0"/>
                <a:cs typeface="Times New Roman" panose="02020603050405020304" charset="0"/>
              </a:rPr>
              <a:t>1) be productive of			2) expressive of</a:t>
            </a:r>
            <a:endParaRPr lang="en-US" altLang="zh-CN" sz="2400" dirty="0">
              <a:latin typeface="Times New Roman" panose="02020603050405020304" charset="0"/>
              <a:cs typeface="Times New Roman" panose="02020603050405020304" charset="0"/>
            </a:endParaRPr>
          </a:p>
          <a:p>
            <a:r>
              <a:rPr lang="en-US" altLang="zh-CN" sz="2400" dirty="0">
                <a:latin typeface="Times New Roman" panose="02020603050405020304" charset="0"/>
                <a:cs typeface="Times New Roman" panose="02020603050405020304" charset="0"/>
              </a:rPr>
              <a:t>3) be critical of; be appreciative of 	4) is respectful of; boastful of</a:t>
            </a:r>
            <a:endParaRPr lang="en-US" altLang="zh-CN" sz="2400" dirty="0">
              <a:latin typeface="Times New Roman" panose="02020603050405020304" charset="0"/>
              <a:cs typeface="Times New Roman" panose="02020603050405020304" charset="0"/>
            </a:endParaRPr>
          </a:p>
          <a:p>
            <a:r>
              <a:rPr lang="en-US" altLang="zh-CN" sz="2400" dirty="0">
                <a:latin typeface="Times New Roman" panose="02020603050405020304" charset="0"/>
                <a:cs typeface="Times New Roman" panose="02020603050405020304" charset="0"/>
              </a:rPr>
              <a:t>5) are desirous of			6) be suspicious of</a:t>
            </a:r>
            <a:endParaRPr lang="en-US" altLang="zh-CN" sz="2400" dirty="0">
              <a:latin typeface="Times New Roman" panose="02020603050405020304" charset="0"/>
              <a:cs typeface="Times New Roman" panose="02020603050405020304" charset="0"/>
            </a:endParaRPr>
          </a:p>
          <a:p>
            <a:r>
              <a:rPr lang="en-US" altLang="zh-CN" sz="2400" dirty="0">
                <a:latin typeface="Times New Roman" panose="02020603050405020304" charset="0"/>
                <a:cs typeface="Times New Roman" panose="02020603050405020304" charset="0"/>
              </a:rPr>
              <a:t>7) was neglectful/negligent of		8) is/was envious of</a:t>
            </a:r>
            <a:endParaRPr lang="en-US" altLang="zh-CN" sz="2400" dirty="0">
              <a:latin typeface="Times New Roman" panose="02020603050405020304" charset="0"/>
              <a:cs typeface="Times New Roman" panose="02020603050405020304" charset="0"/>
            </a:endParaRPr>
          </a:p>
        </p:txBody>
      </p:sp>
    </p:spTree>
  </p:cSld>
  <p:clrMapOvr>
    <a:masterClrMapping/>
  </p:clrMapOvr>
  <p:transition advClick="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32685" y="601980"/>
            <a:ext cx="1674495" cy="521970"/>
          </a:xfrm>
          <a:prstGeom prst="rect">
            <a:avLst/>
          </a:prstGeom>
          <a:noFill/>
        </p:spPr>
        <p:txBody>
          <a:bodyPr wrap="none" rtlCol="0">
            <a:spAutoFit/>
          </a:bodyPr>
          <a:lstStyle/>
          <a:p>
            <a:r>
              <a:rPr lang="en-US" altLang="zh-CN" sz="2800">
                <a:solidFill>
                  <a:srgbClr val="0070C0"/>
                </a:solidFill>
                <a:latin typeface="Times New Roman" panose="02020603050405020304" charset="0"/>
                <a:cs typeface="Times New Roman" panose="02020603050405020304" charset="0"/>
              </a:rPr>
              <a:t>Exercise 8</a:t>
            </a:r>
            <a:endParaRPr lang="en-US" altLang="zh-CN" sz="2800">
              <a:solidFill>
                <a:srgbClr val="0070C0"/>
              </a:solidFill>
              <a:latin typeface="Times New Roman" panose="02020603050405020304" charset="0"/>
              <a:cs typeface="Times New Roman" panose="02020603050405020304" charset="0"/>
            </a:endParaRPr>
          </a:p>
        </p:txBody>
      </p:sp>
      <p:sp>
        <p:nvSpPr>
          <p:cNvPr id="4" name="文本框 3"/>
          <p:cNvSpPr txBox="1"/>
          <p:nvPr/>
        </p:nvSpPr>
        <p:spPr>
          <a:xfrm>
            <a:off x="2101215" y="1666875"/>
            <a:ext cx="8407400" cy="3784600"/>
          </a:xfrm>
          <a:prstGeom prst="rect">
            <a:avLst/>
          </a:prstGeom>
          <a:noFill/>
        </p:spPr>
        <p:txBody>
          <a:bodyPr wrap="square" rtlCol="0">
            <a:spAutoFit/>
          </a:bodyPr>
          <a:lstStyle/>
          <a:p>
            <a:pPr algn="l"/>
            <a:r>
              <a:rPr lang="en-US" altLang="zh-CN" sz="2400" dirty="0">
                <a:latin typeface="Times New Roman" panose="02020603050405020304" charset="0"/>
                <a:cs typeface="Times New Roman" panose="02020603050405020304" charset="0"/>
              </a:rPr>
              <a:t>1) 尽管他在2011年不幸英年早</a:t>
            </a:r>
            <a:r>
              <a:rPr lang="zh-CN" altLang="en-US" sz="2400" dirty="0">
                <a:latin typeface="Times New Roman" panose="02020603050405020304" charset="0"/>
                <a:cs typeface="Times New Roman" panose="02020603050405020304" charset="0"/>
              </a:rPr>
              <a:t>逝</a:t>
            </a:r>
            <a:r>
              <a:rPr lang="en-US" altLang="zh-CN" sz="2400" dirty="0">
                <a:latin typeface="Times New Roman" panose="02020603050405020304" charset="0"/>
                <a:cs typeface="Times New Roman" panose="02020603050405020304" charset="0"/>
              </a:rPr>
              <a:t>，</a:t>
            </a:r>
            <a:r>
              <a:rPr lang="en-US" altLang="zh-CN" sz="2400" dirty="0" err="1">
                <a:latin typeface="Times New Roman" panose="02020603050405020304" charset="0"/>
                <a:cs typeface="Times New Roman" panose="02020603050405020304" charset="0"/>
              </a:rPr>
              <a:t>他的一生仍然完美</a:t>
            </a:r>
            <a:r>
              <a:rPr lang="zh-CN" altLang="en-US" sz="2400" dirty="0">
                <a:latin typeface="Times New Roman" panose="02020603050405020304" charset="0"/>
                <a:cs typeface="Times New Roman" panose="02020603050405020304" charset="0"/>
              </a:rPr>
              <a:t>诠释</a:t>
            </a:r>
            <a:r>
              <a:rPr lang="en-US" altLang="zh-CN" sz="2400" dirty="0" err="1">
                <a:latin typeface="Times New Roman" panose="02020603050405020304" charset="0"/>
                <a:cs typeface="Times New Roman" panose="02020603050405020304" charset="0"/>
              </a:rPr>
              <a:t>了个人成长、领导发展和人性潜能实现的过程</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algn="l"/>
            <a:r>
              <a:rPr lang="en-US" altLang="zh-CN" sz="2400" dirty="0">
                <a:latin typeface="Times New Roman" panose="02020603050405020304" charset="0"/>
                <a:cs typeface="Times New Roman" panose="02020603050405020304" charset="0"/>
              </a:rPr>
              <a:t>2）</a:t>
            </a:r>
            <a:r>
              <a:rPr lang="zh-CN" altLang="en-US" sz="2400" dirty="0">
                <a:latin typeface="Times New Roman" panose="02020603050405020304" charset="0"/>
                <a:cs typeface="Times New Roman" panose="02020603050405020304" charset="0"/>
              </a:rPr>
              <a:t>乔布斯</a:t>
            </a:r>
            <a:r>
              <a:rPr lang="en-US" altLang="zh-CN" sz="2400" dirty="0" err="1">
                <a:latin typeface="Times New Roman" panose="02020603050405020304" charset="0"/>
                <a:cs typeface="Times New Roman" panose="02020603050405020304" charset="0"/>
              </a:rPr>
              <a:t>不仅</a:t>
            </a:r>
            <a:r>
              <a:rPr lang="zh-CN" altLang="en-US" sz="2400" dirty="0">
                <a:latin typeface="Times New Roman" panose="02020603050405020304" charset="0"/>
                <a:cs typeface="Times New Roman" panose="02020603050405020304" charset="0"/>
              </a:rPr>
              <a:t>拓宽了世人对可为之事的想象</a:t>
            </a:r>
            <a:r>
              <a:rPr lang="en-US" altLang="zh-CN" sz="2400" dirty="0">
                <a:latin typeface="Times New Roman" panose="02020603050405020304" charset="0"/>
                <a:cs typeface="Times New Roman" panose="02020603050405020304" charset="0"/>
              </a:rPr>
              <a:t>，还</a:t>
            </a:r>
            <a:r>
              <a:rPr lang="zh-CN" altLang="en-US" sz="2400" dirty="0">
                <a:latin typeface="Times New Roman" panose="02020603050405020304" charset="0"/>
                <a:cs typeface="Times New Roman" panose="02020603050405020304" charset="0"/>
              </a:rPr>
              <a:t>彻</a:t>
            </a:r>
            <a:r>
              <a:rPr lang="en-US" altLang="zh-CN" sz="2400" dirty="0" err="1">
                <a:latin typeface="Times New Roman" panose="02020603050405020304" charset="0"/>
                <a:cs typeface="Times New Roman" panose="02020603050405020304" charset="0"/>
              </a:rPr>
              <a:t>底改变了我们对于领导力</a:t>
            </a:r>
            <a:r>
              <a:rPr lang="zh-CN" altLang="en-US" sz="2400" dirty="0">
                <a:latin typeface="Times New Roman" panose="02020603050405020304" charset="0"/>
                <a:cs typeface="Times New Roman" panose="02020603050405020304" charset="0"/>
              </a:rPr>
              <a:t>和创新</a:t>
            </a:r>
            <a:r>
              <a:rPr lang="en-US" altLang="zh-CN" sz="2400" dirty="0" err="1">
                <a:latin typeface="Times New Roman" panose="02020603050405020304" charset="0"/>
                <a:cs typeface="Times New Roman" panose="02020603050405020304" charset="0"/>
              </a:rPr>
              <a:t>精神的看法</a:t>
            </a:r>
            <a:r>
              <a:rPr lang="zh-CN" altLang="en-US"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algn="l"/>
            <a:r>
              <a:rPr lang="en-US" altLang="zh-CN" sz="2400" dirty="0">
                <a:latin typeface="Times New Roman" panose="02020603050405020304" charset="0"/>
                <a:cs typeface="Times New Roman" panose="02020603050405020304" charset="0"/>
              </a:rPr>
              <a:t>3）有些领导者，特别是那些进入</a:t>
            </a:r>
            <a:r>
              <a:rPr lang="zh-CN" altLang="en-US" sz="2400" dirty="0">
                <a:latin typeface="Times New Roman" panose="02020603050405020304" charset="0"/>
                <a:cs typeface="Times New Roman" panose="02020603050405020304" charset="0"/>
              </a:rPr>
              <a:t>领导</a:t>
            </a:r>
            <a:r>
              <a:rPr lang="en-US" altLang="zh-CN" sz="2400" dirty="0" err="1">
                <a:latin typeface="Times New Roman" panose="02020603050405020304" charset="0"/>
                <a:cs typeface="Times New Roman" panose="02020603050405020304" charset="0"/>
              </a:rPr>
              <a:t>岗位的人，可能意识不到他们的行为适得</a:t>
            </a:r>
            <a:r>
              <a:rPr lang="zh-CN" altLang="en-US" sz="2400" dirty="0">
                <a:latin typeface="Times New Roman" panose="02020603050405020304" charset="0"/>
                <a:cs typeface="Times New Roman" panose="02020603050405020304" charset="0"/>
              </a:rPr>
              <a:t>其</a:t>
            </a:r>
            <a:r>
              <a:rPr lang="en-US" altLang="zh-CN" sz="2400" dirty="0">
                <a:latin typeface="Times New Roman" panose="02020603050405020304" charset="0"/>
                <a:cs typeface="Times New Roman" panose="02020603050405020304" charset="0"/>
              </a:rPr>
              <a:t>反</a:t>
            </a:r>
            <a:r>
              <a:rPr lang="zh-CN" altLang="en-US"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algn="l"/>
            <a:r>
              <a:rPr lang="en-US" altLang="zh-CN" sz="2400" dirty="0">
                <a:latin typeface="Times New Roman" panose="02020603050405020304" charset="0"/>
                <a:cs typeface="Times New Roman" panose="02020603050405020304" charset="0"/>
              </a:rPr>
              <a:t>4</a:t>
            </a:r>
            <a:r>
              <a:rPr lang="zh-CN" altLang="en-US" sz="2400" dirty="0">
                <a:latin typeface="Times New Roman" panose="02020603050405020304" charset="0"/>
                <a:cs typeface="Times New Roman" panose="02020603050405020304" charset="0"/>
              </a:rPr>
              <a:t>）</a:t>
            </a:r>
            <a:r>
              <a:rPr lang="en-US" altLang="zh-CN" sz="2400" dirty="0" err="1">
                <a:latin typeface="Times New Roman" panose="02020603050405020304" charset="0"/>
                <a:cs typeface="Times New Roman" panose="02020603050405020304" charset="0"/>
              </a:rPr>
              <a:t>他们的</a:t>
            </a:r>
            <a:r>
              <a:rPr lang="zh-CN" altLang="en-US" sz="2400" dirty="0">
                <a:latin typeface="Times New Roman" panose="02020603050405020304" charset="0"/>
                <a:cs typeface="Times New Roman" panose="02020603050405020304" charset="0"/>
              </a:rPr>
              <a:t>幸</a:t>
            </a:r>
            <a:r>
              <a:rPr lang="en-US" altLang="zh-CN" sz="2400" dirty="0" err="1">
                <a:latin typeface="Times New Roman" panose="02020603050405020304" charset="0"/>
                <a:cs typeface="Times New Roman" panose="02020603050405020304" charset="0"/>
              </a:rPr>
              <a:t>福感和成就感不仅来自于成功、更来自于这个过程的内在</a:t>
            </a:r>
            <a:r>
              <a:rPr lang="zh-CN" altLang="en-US" sz="2400" dirty="0">
                <a:latin typeface="Times New Roman" panose="02020603050405020304" charset="0"/>
                <a:cs typeface="Times New Roman" panose="02020603050405020304" charset="0"/>
              </a:rPr>
              <a:t>特征</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algn="l"/>
            <a:r>
              <a:rPr lang="en-US" altLang="zh-CN" sz="2400" dirty="0">
                <a:latin typeface="Times New Roman" panose="02020603050405020304" charset="0"/>
                <a:cs typeface="Times New Roman" panose="02020603050405020304" charset="0"/>
              </a:rPr>
              <a:t>5）</a:t>
            </a:r>
            <a:r>
              <a:rPr lang="zh-CN" altLang="en-US" sz="2400" dirty="0">
                <a:latin typeface="Times New Roman" panose="02020603050405020304" charset="0"/>
                <a:cs typeface="Times New Roman" panose="02020603050405020304" charset="0"/>
              </a:rPr>
              <a:t>即使</a:t>
            </a:r>
            <a:r>
              <a:rPr lang="en-US" altLang="zh-CN" sz="2400" dirty="0" err="1">
                <a:latin typeface="Times New Roman" panose="02020603050405020304" charset="0"/>
                <a:cs typeface="Times New Roman" panose="02020603050405020304" charset="0"/>
              </a:rPr>
              <a:t>结局不尽人意，也可以获得很多经验教训</a:t>
            </a:r>
            <a:r>
              <a:rPr lang="zh-CN" altLang="en-US" sz="2400" dirty="0">
                <a:latin typeface="Times New Roman" panose="02020603050405020304" charset="0"/>
                <a:cs typeface="Times New Roman" panose="02020603050405020304" charset="0"/>
              </a:rPr>
              <a:t>；</a:t>
            </a:r>
            <a:r>
              <a:rPr lang="en-US" altLang="zh-CN" sz="2400" dirty="0" err="1">
                <a:latin typeface="Times New Roman" panose="02020603050405020304" charset="0"/>
                <a:cs typeface="Times New Roman" panose="02020603050405020304" charset="0"/>
              </a:rPr>
              <a:t>失败常常正是未来发展的</a:t>
            </a:r>
            <a:r>
              <a:rPr lang="zh-CN" altLang="en-US" sz="2400" dirty="0">
                <a:latin typeface="Times New Roman" panose="02020603050405020304" charset="0"/>
                <a:cs typeface="Times New Roman" panose="02020603050405020304" charset="0"/>
              </a:rPr>
              <a:t>催化剂。</a:t>
            </a:r>
            <a:endParaRPr lang="zh-CN" altLang="en-US" sz="2400" dirty="0">
              <a:latin typeface="Times New Roman" panose="02020603050405020304" charset="0"/>
              <a:cs typeface="Times New Roman" panose="02020603050405020304" charset="0"/>
            </a:endParaRPr>
          </a:p>
        </p:txBody>
      </p:sp>
    </p:spTree>
  </p:cSld>
  <p:clrMapOvr>
    <a:masterClrMapping/>
  </p:clrMapOvr>
  <p:transition advClick="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63388" y="1411200"/>
            <a:ext cx="8104578" cy="1938020"/>
          </a:xfrm>
          <a:prstGeom prst="rect">
            <a:avLst/>
          </a:prstGeom>
          <a:noFill/>
        </p:spPr>
        <p:txBody>
          <a:bodyPr wrap="square" rtlCol="0">
            <a:spAutoFit/>
          </a:bodyPr>
          <a:lstStyle/>
          <a:p>
            <a:pPr indent="457200" fontAlgn="auto">
              <a:buFont typeface="Arial" panose="020B0604020202020204" pitchFamily="34" charset="0"/>
              <a:buNone/>
            </a:pPr>
            <a:r>
              <a:rPr lang="zh-CN" altLang="en-US" sz="2400" dirty="0">
                <a:latin typeface="+mn-ea"/>
              </a:rPr>
              <a:t> 作为一名管理者，我曾在四家以激情和创造力著称的企业任职。我很少用一种自上而下的（</a:t>
            </a:r>
            <a:r>
              <a:rPr lang="zh-CN" altLang="en-US" sz="2400" dirty="0">
                <a:solidFill>
                  <a:srgbClr val="333333"/>
                </a:solidFill>
                <a:latin typeface="Arial" panose="020B0604020202020204" pitchFamily="34" charset="0"/>
                <a:cs typeface="Arial" panose="020B0604020202020204" pitchFamily="34" charset="0"/>
              </a:rPr>
              <a:t>top-down</a:t>
            </a:r>
            <a:r>
              <a:rPr lang="zh-CN" altLang="en-US" sz="2400" dirty="0">
                <a:latin typeface="+mn-ea"/>
              </a:rPr>
              <a:t>）方式为每一名员工安排工作。我更愿意将自己与员工放在一个平等的位置上，把自己视作激励者、协调人或沟通桥梁，而非传统意义上的领导者、督促者或命令中心。</a:t>
            </a:r>
            <a:endParaRPr lang="zh-CN" altLang="en-US" sz="2400" dirty="0">
              <a:latin typeface="+mn-ea"/>
            </a:endParaRPr>
          </a:p>
        </p:txBody>
      </p:sp>
      <p:sp>
        <p:nvSpPr>
          <p:cNvPr id="9" name="TextBox 8"/>
          <p:cNvSpPr txBox="1"/>
          <p:nvPr/>
        </p:nvSpPr>
        <p:spPr>
          <a:xfrm>
            <a:off x="2063388" y="3429000"/>
            <a:ext cx="8104578" cy="2676525"/>
          </a:xfrm>
          <a:prstGeom prst="rect">
            <a:avLst/>
          </a:prstGeom>
          <a:noFill/>
        </p:spPr>
        <p:txBody>
          <a:bodyPr wrap="square" rtlCol="0">
            <a:spAutoFit/>
          </a:bodyPr>
          <a:lstStyle/>
          <a:p>
            <a:pPr indent="457200" fontAlgn="auto">
              <a:buFont typeface="Arial" panose="020B0604020202020204" pitchFamily="34" charset="0"/>
              <a:buNone/>
            </a:pPr>
            <a:r>
              <a:rPr lang="zh-CN" altLang="en-US" sz="2400" dirty="0">
                <a:solidFill>
                  <a:srgbClr val="333333"/>
                </a:solidFill>
                <a:latin typeface="Arial" panose="020B0604020202020204" pitchFamily="34" charset="0"/>
                <a:cs typeface="Arial" panose="020B0604020202020204" pitchFamily="34" charset="0"/>
              </a:rPr>
              <a:t>As a manager/an administrative officer, I have worked in four enterprises </a:t>
            </a:r>
            <a:r>
              <a:rPr lang="zh-CN" altLang="en-US" sz="2400" dirty="0">
                <a:solidFill>
                  <a:srgbClr val="F79646"/>
                </a:solidFill>
                <a:latin typeface="Arial" panose="020B0604020202020204" pitchFamily="34" charset="0"/>
                <a:cs typeface="Arial" panose="020B0604020202020204" pitchFamily="34" charset="0"/>
              </a:rPr>
              <a:t>well known for their great passion and creativity</a:t>
            </a:r>
            <a:r>
              <a:rPr lang="zh-CN" altLang="en-US" sz="2400" dirty="0">
                <a:solidFill>
                  <a:srgbClr val="333333"/>
                </a:solidFill>
                <a:latin typeface="Arial" panose="020B0604020202020204" pitchFamily="34" charset="0"/>
                <a:cs typeface="Arial" panose="020B0604020202020204" pitchFamily="34" charset="0"/>
              </a:rPr>
              <a:t>. Rarely do I assign tasks for my employees in a top-down manner. I prefer to place myself on an equal footing with my employees, regarding myself as one </a:t>
            </a:r>
            <a:r>
              <a:rPr lang="zh-CN" altLang="en-US" sz="2400" dirty="0">
                <a:solidFill>
                  <a:srgbClr val="F79646"/>
                </a:solidFill>
                <a:latin typeface="Arial" panose="020B0604020202020204" pitchFamily="34" charset="0"/>
                <a:cs typeface="Arial" panose="020B0604020202020204" pitchFamily="34" charset="0"/>
              </a:rPr>
              <a:t>to motivate, coordinate or </a:t>
            </a:r>
            <a:r>
              <a:rPr lang="en-US" altLang="zh-CN" sz="2400" dirty="0">
                <a:solidFill>
                  <a:srgbClr val="F79646"/>
                </a:solidFill>
                <a:latin typeface="Arial" panose="020B0604020202020204" pitchFamily="34" charset="0"/>
                <a:cs typeface="Arial" panose="020B0604020202020204" pitchFamily="34" charset="0"/>
              </a:rPr>
              <a:t>c</a:t>
            </a:r>
            <a:r>
              <a:rPr lang="zh-CN" altLang="en-US" sz="2400" dirty="0">
                <a:solidFill>
                  <a:srgbClr val="F79646"/>
                </a:solidFill>
                <a:latin typeface="Arial" panose="020B0604020202020204" pitchFamily="34" charset="0"/>
                <a:cs typeface="Arial" panose="020B0604020202020204" pitchFamily="34" charset="0"/>
              </a:rPr>
              <a:t>ommunicate with them</a:t>
            </a:r>
            <a:r>
              <a:rPr lang="zh-CN" altLang="en-US" sz="2400" dirty="0">
                <a:solidFill>
                  <a:srgbClr val="333333"/>
                </a:solidFill>
                <a:latin typeface="Arial" panose="020B0604020202020204" pitchFamily="34" charset="0"/>
                <a:cs typeface="Arial" panose="020B0604020202020204" pitchFamily="34" charset="0"/>
              </a:rPr>
              <a:t>, rather than </a:t>
            </a:r>
            <a:r>
              <a:rPr lang="en-US" altLang="zh-CN" sz="2400" dirty="0">
                <a:solidFill>
                  <a:srgbClr val="F79646"/>
                </a:solidFill>
                <a:latin typeface="Arial" panose="020B0604020202020204" pitchFamily="34" charset="0"/>
                <a:cs typeface="Arial" panose="020B0604020202020204" pitchFamily="34" charset="0"/>
              </a:rPr>
              <a:t>a conventional </a:t>
            </a:r>
            <a:r>
              <a:rPr lang="zh-CN" altLang="en-US" sz="2400" dirty="0">
                <a:solidFill>
                  <a:srgbClr val="F79646"/>
                </a:solidFill>
                <a:latin typeface="Arial" panose="020B0604020202020204" pitchFamily="34" charset="0"/>
                <a:cs typeface="Arial" panose="020B0604020202020204" pitchFamily="34" charset="0"/>
              </a:rPr>
              <a:t>one to lead</a:t>
            </a:r>
            <a:r>
              <a:rPr lang="zh-CN" altLang="en-US" sz="2400" dirty="0">
                <a:solidFill>
                  <a:schemeClr val="accent6"/>
                </a:solidFill>
                <a:latin typeface="Arial" panose="020B0604020202020204" pitchFamily="34" charset="0"/>
                <a:cs typeface="Arial" panose="020B0604020202020204" pitchFamily="34" charset="0"/>
              </a:rPr>
              <a:t>, monitor or command</a:t>
            </a:r>
            <a:r>
              <a:rPr lang="zh-CN" altLang="en-US" sz="2400" dirty="0">
                <a:solidFill>
                  <a:srgbClr val="333333"/>
                </a:solidFill>
                <a:latin typeface="Arial" panose="020B0604020202020204" pitchFamily="34" charset="0"/>
                <a:cs typeface="Arial" panose="020B0604020202020204" pitchFamily="34" charset="0"/>
              </a:rPr>
              <a:t>.</a:t>
            </a:r>
            <a:endParaRPr lang="zh-CN" altLang="en-US" sz="2400" dirty="0">
              <a:solidFill>
                <a:srgbClr val="333333"/>
              </a:solidFill>
              <a:latin typeface="Arial" panose="020B0604020202020204" pitchFamily="34" charset="0"/>
              <a:cs typeface="Arial" panose="020B0604020202020204" pitchFamily="34" charset="0"/>
            </a:endParaRPr>
          </a:p>
        </p:txBody>
      </p:sp>
      <p:sp>
        <p:nvSpPr>
          <p:cNvPr id="11" name="TextBox 10"/>
          <p:cNvSpPr txBox="1"/>
          <p:nvPr/>
        </p:nvSpPr>
        <p:spPr>
          <a:xfrm>
            <a:off x="5595934" y="44624"/>
            <a:ext cx="4500595" cy="460375"/>
          </a:xfrm>
          <a:prstGeom prst="rect">
            <a:avLst/>
          </a:prstGeom>
          <a:noFill/>
        </p:spPr>
        <p:txBody>
          <a:bodyPr wrap="square" rtlCol="0">
            <a:spAutoFit/>
          </a:bodyPr>
          <a:lstStyle/>
          <a:p>
            <a:r>
              <a:rPr lang="en-US" altLang="zh-CN" sz="2400" noProof="1">
                <a:solidFill>
                  <a:schemeClr val="bg1"/>
                </a:solidFill>
                <a:latin typeface="Arial Rounded MT Bold" panose="020F0704030504030204" pitchFamily="34" charset="0"/>
                <a:ea typeface="宋体" panose="02010600030101010101" pitchFamily="2" charset="-122"/>
                <a:cs typeface="+mn-ea"/>
                <a:sym typeface="+mn-ea"/>
              </a:rPr>
              <a:t>Attributive phrasal modifiers</a:t>
            </a:r>
            <a:endParaRPr lang="en-US" altLang="zh-CN" sz="2400" dirty="0">
              <a:solidFill>
                <a:schemeClr val="bg1"/>
              </a:solidFill>
              <a:latin typeface="Arial Rounded MT Bold" panose="020F0704030504030204" pitchFamily="34" charset="0"/>
            </a:endParaRPr>
          </a:p>
        </p:txBody>
      </p:sp>
      <p:sp>
        <p:nvSpPr>
          <p:cNvPr id="12" name="矩形 11"/>
          <p:cNvSpPr/>
          <p:nvPr/>
        </p:nvSpPr>
        <p:spPr>
          <a:xfrm>
            <a:off x="1524000" y="2940050"/>
            <a:ext cx="7478395" cy="322516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432685" y="601980"/>
            <a:ext cx="1674495" cy="521970"/>
          </a:xfrm>
          <a:prstGeom prst="rect">
            <a:avLst/>
          </a:prstGeom>
          <a:noFill/>
        </p:spPr>
        <p:txBody>
          <a:bodyPr wrap="none" rtlCol="0">
            <a:spAutoFit/>
          </a:bodyPr>
          <a:lstStyle/>
          <a:p>
            <a:r>
              <a:rPr lang="en-US" altLang="zh-CN" sz="2800">
                <a:solidFill>
                  <a:srgbClr val="0070C0"/>
                </a:solidFill>
                <a:latin typeface="Times New Roman" panose="02020603050405020304" charset="0"/>
                <a:cs typeface="Times New Roman" panose="02020603050405020304" charset="0"/>
              </a:rPr>
              <a:t>Exercise 9</a:t>
            </a:r>
            <a:endParaRPr lang="en-US" altLang="zh-CN" sz="2800">
              <a:solidFill>
                <a:srgbClr val="0070C0"/>
              </a:solidFill>
              <a:latin typeface="Times New Roman" panose="02020603050405020304" charset="0"/>
              <a:cs typeface="Times New Roman" panose="02020603050405020304" charset="0"/>
            </a:endParaRPr>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lide(fromLeft)">
                                      <p:cBhvr>
                                        <p:cTn id="7" dur="500"/>
                                        <p:tgtEl>
                                          <p:spTgt spid="9">
                                            <p:txEl>
                                              <p:pRg st="0" end="0"/>
                                            </p:txEl>
                                          </p:spTgt>
                                        </p:tgtEl>
                                      </p:cBhvr>
                                    </p:animEffect>
                                  </p:childTnLst>
                                </p:cTn>
                              </p:par>
                              <p:par>
                                <p:cTn id="8" presetID="1" presetClass="exit"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1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2" r:link="rId3" cstate="screen"/>
          <a:stretch>
            <a:fillRect/>
          </a:stretch>
        </p:blipFill>
        <p:spPr>
          <a:xfrm>
            <a:off x="11471910" y="6163893"/>
            <a:ext cx="720090" cy="694107"/>
          </a:xfrm>
          <a:prstGeom prst="rect">
            <a:avLst/>
          </a:prstGeom>
        </p:spPr>
      </p:pic>
      <p:sp>
        <p:nvSpPr>
          <p:cNvPr id="2" name="标题 1"/>
          <p:cNvSpPr>
            <a:spLocks noGrp="1"/>
          </p:cNvSpPr>
          <p:nvPr>
            <p:ph type="title" idx="4294967295"/>
            <p:custDataLst>
              <p:tags r:id="rId4"/>
            </p:custDataLst>
          </p:nvPr>
        </p:nvSpPr>
        <p:spPr>
          <a:xfrm>
            <a:off x="669882" y="443234"/>
            <a:ext cx="10852237" cy="441964"/>
          </a:xfr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lgn="l">
              <a:buClrTx/>
              <a:buSzTx/>
              <a:buFontTx/>
            </a:pPr>
            <a:r>
              <a:rPr lang="en-US" altLang="zh-CN">
                <a:solidFill>
                  <a:schemeClr val="dk1"/>
                </a:solidFill>
                <a:ea typeface="汉仪旗黑-55简" panose="00020600040101010101" charset="-122"/>
                <a:sym typeface="+mn-ea"/>
              </a:rPr>
              <a:t>Reading comprehension-Exercise 2</a:t>
            </a:r>
            <a:endParaRPr lang="en-US" altLang="zh-CN">
              <a:solidFill>
                <a:schemeClr val="dk1"/>
              </a:solidFill>
              <a:ea typeface="汉仪旗黑-55简" panose="00020600040101010101" charset="-122"/>
              <a:sym typeface="+mn-ea"/>
            </a:endParaRPr>
          </a:p>
        </p:txBody>
      </p:sp>
      <p:sp>
        <p:nvSpPr>
          <p:cNvPr id="3" name="内容占位符 2"/>
          <p:cNvSpPr>
            <a:spLocks noGrp="1"/>
          </p:cNvSpPr>
          <p:nvPr>
            <p:ph idx="4294967295"/>
            <p:custDataLst>
              <p:tags r:id="rId5"/>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en-US" altLang="zh-CN">
                <a:solidFill>
                  <a:schemeClr val="dk1"/>
                </a:solidFill>
                <a:ea typeface="汉仪旗黑-55简" panose="00020600040101010101" charset="-122"/>
                <a:cs typeface="Times New Roman" panose="02020603050405020304" charset="0"/>
                <a:sym typeface="+mn-ea"/>
              </a:rPr>
              <a:t>1) GPS   2) clean break  3) alone  4) off the grid  5) bizarre attempts  6) Internet access  7) account  8) enhance  9) live with  10) persistent</a:t>
            </a:r>
            <a:endParaRPr lang="en-US" altLang="zh-CN">
              <a:solidFill>
                <a:schemeClr val="dk1"/>
              </a:solidFill>
              <a:ea typeface="汉仪旗黑-55简" panose="00020600040101010101" charset="-122"/>
              <a:cs typeface="Times New Roman" panose="02020603050405020304" charset="0"/>
              <a:sym typeface="+mn-ea"/>
            </a:endParaRPr>
          </a:p>
        </p:txBody>
      </p:sp>
    </p:spTree>
    <p:custDataLst>
      <p:tags r:id="rId6"/>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32404" y="1028065"/>
            <a:ext cx="8104578" cy="5851525"/>
          </a:xfrm>
          <a:prstGeom prst="rect">
            <a:avLst/>
          </a:prstGeom>
          <a:noFill/>
        </p:spPr>
        <p:txBody>
          <a:bodyPr wrap="square" rtlCol="0">
            <a:spAutoFit/>
          </a:bodyPr>
          <a:lstStyle/>
          <a:p>
            <a:pPr algn="just">
              <a:lnSpc>
                <a:spcPct val="120000"/>
              </a:lnSpc>
              <a:buFont typeface="Arial" panose="020B0604020202020204" pitchFamily="34" charset="0"/>
              <a:buNone/>
            </a:pPr>
            <a:r>
              <a:rPr lang="en-US" altLang="zh-CN" sz="2400" dirty="0">
                <a:solidFill>
                  <a:srgbClr val="333333"/>
                </a:solidFill>
                <a:latin typeface="Times New Roman" panose="02020603050405020304" charset="0"/>
                <a:cs typeface="Times New Roman" panose="02020603050405020304" charset="0"/>
                <a:sym typeface="Arial" panose="020B0604020202020204" pitchFamily="34" charset="0"/>
              </a:rPr>
              <a:t>  To Western people, Chinese myths seem to be exceptionally inconceivable. Confronted with raging floods, Yu, drawing lessons from his father’s failure, eventually managed to tame the floods after 13 years of perseverance. Blocked by the big mountains, Yu Gong, instead of moving away, chose to remove the mountains with his family members. Scorched by the ten burning suns, Hou Yi opted to shoot down nine of them, leaving only one to shine upon the earth. These mythical stories essentially embody the struggling spirit of the Chinese nation to have their fate in their own hands rather than that of gods. This unyielding struggling spirit has evolved into a gene of Chinese culture, which has contributed much to making China one of the longest-standing nations in human history.</a:t>
            </a:r>
            <a:endParaRPr lang="zh-CN" altLang="en-US" sz="2400" dirty="0">
              <a:solidFill>
                <a:srgbClr val="333333"/>
              </a:solidFill>
              <a:latin typeface="Times New Roman" panose="02020603050405020304" charset="0"/>
              <a:cs typeface="Times New Roman" panose="02020603050405020304" charset="0"/>
              <a:sym typeface="Arial" panose="020B0604020202020204" pitchFamily="34" charset="0"/>
            </a:endParaRPr>
          </a:p>
        </p:txBody>
      </p:sp>
      <p:sp>
        <p:nvSpPr>
          <p:cNvPr id="2" name="文本框 1"/>
          <p:cNvSpPr txBox="1"/>
          <p:nvPr/>
        </p:nvSpPr>
        <p:spPr>
          <a:xfrm>
            <a:off x="2063115" y="506095"/>
            <a:ext cx="1674495" cy="521970"/>
          </a:xfrm>
          <a:prstGeom prst="rect">
            <a:avLst/>
          </a:prstGeom>
          <a:noFill/>
        </p:spPr>
        <p:txBody>
          <a:bodyPr wrap="none" rtlCol="0">
            <a:spAutoFit/>
          </a:bodyPr>
          <a:lstStyle/>
          <a:p>
            <a:r>
              <a:rPr lang="en-US" altLang="zh-CN" sz="2800">
                <a:solidFill>
                  <a:srgbClr val="0070C0"/>
                </a:solidFill>
                <a:latin typeface="Times New Roman" panose="02020603050405020304" charset="0"/>
                <a:cs typeface="Times New Roman" panose="02020603050405020304" charset="0"/>
              </a:rPr>
              <a:t>Exercise 9</a:t>
            </a:r>
            <a:endParaRPr lang="en-US" altLang="zh-CN" sz="2800">
              <a:solidFill>
                <a:srgbClr val="0070C0"/>
              </a:solidFill>
              <a:latin typeface="Times New Roman" panose="02020603050405020304" charset="0"/>
              <a:cs typeface="Times New Roman" panose="02020603050405020304" charset="0"/>
            </a:endParaRPr>
          </a:p>
        </p:txBody>
      </p:sp>
    </p:spTree>
  </p:cSld>
  <p:clrMapOvr>
    <a:masterClrMapping/>
  </p:clrMapOvr>
  <p:transition advClick="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Be a Better Leader, Have a Richer Life</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398780"/>
          </a:xfrm>
          <a:prstGeom prst="rect">
            <a:avLst/>
          </a:prstGeom>
          <a:noFill/>
        </p:spPr>
        <p:txBody>
          <a:bodyPr wrap="square" rtlCol="0">
            <a:spAutoFit/>
          </a:bodyPr>
          <a:lstStyle/>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Question 1 What is a zero-sum game?</a:t>
            </a:r>
            <a:endParaRPr lang="en-US" altLang="zh-CN" sz="2000" dirty="0">
              <a:solidFill>
                <a:srgbClr val="0070C0"/>
              </a:solidFill>
              <a:latin typeface="Times New Roman" panose="02020603050405020304" charset="0"/>
              <a:cs typeface="Times New Roman" panose="02020603050405020304" charset="0"/>
            </a:endParaRPr>
          </a:p>
        </p:txBody>
      </p:sp>
      <p:sp>
        <p:nvSpPr>
          <p:cNvPr id="3" name="文本框 2"/>
          <p:cNvSpPr txBox="1"/>
          <p:nvPr/>
        </p:nvSpPr>
        <p:spPr>
          <a:xfrm>
            <a:off x="2409825" y="2116455"/>
            <a:ext cx="6827520" cy="706755"/>
          </a:xfrm>
          <a:prstGeom prst="rect">
            <a:avLst/>
          </a:prstGeom>
          <a:noFill/>
        </p:spPr>
        <p:txBody>
          <a:bodyPr wrap="square" rtlCol="0">
            <a:spAutoFit/>
          </a:bodyPr>
          <a:lstStyle/>
          <a:p>
            <a:pPr indent="0" algn="just">
              <a:buFont typeface="+mj-lt"/>
              <a:buNone/>
            </a:pPr>
            <a:r>
              <a:rPr lang="en-US" altLang="zh-CN" sz="2000" dirty="0">
                <a:solidFill>
                  <a:srgbClr val="C00000"/>
                </a:solidFill>
                <a:latin typeface="Times New Roman" panose="02020603050405020304" charset="0"/>
                <a:cs typeface="Times New Roman" panose="02020603050405020304" charset="0"/>
              </a:rPr>
              <a:t>It is a situation in which what is gained by one person or group is lost by another person or group.</a:t>
            </a:r>
            <a:endParaRPr lang="en-US" altLang="zh-CN" sz="2000" dirty="0">
              <a:solidFill>
                <a:srgbClr val="C00000"/>
              </a:solidFill>
              <a:latin typeface="Times New Roman" panose="02020603050405020304" charset="0"/>
              <a:cs typeface="Times New Roman" panose="02020603050405020304" charset="0"/>
            </a:endParaRPr>
          </a:p>
        </p:txBody>
      </p:sp>
      <p:sp>
        <p:nvSpPr>
          <p:cNvPr id="4" name="文本框 3"/>
          <p:cNvSpPr txBox="1"/>
          <p:nvPr/>
        </p:nvSpPr>
        <p:spPr>
          <a:xfrm>
            <a:off x="2075180" y="3229610"/>
            <a:ext cx="6827520" cy="706755"/>
          </a:xfrm>
          <a:prstGeom prst="rect">
            <a:avLst/>
          </a:prstGeom>
          <a:noFill/>
        </p:spPr>
        <p:txBody>
          <a:bodyPr wrap="square" rtlCol="0">
            <a:spAutoFit/>
          </a:bodyPr>
          <a:lstStyle/>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Question 2 What does “four-way wins” refer to according to the article?</a:t>
            </a:r>
            <a:endParaRPr lang="en-US" altLang="zh-CN" sz="2000" dirty="0">
              <a:solidFill>
                <a:srgbClr val="0070C0"/>
              </a:solidFill>
              <a:latin typeface="Times New Roman" panose="02020603050405020304" charset="0"/>
              <a:cs typeface="Times New Roman" panose="02020603050405020304" charset="0"/>
            </a:endParaRPr>
          </a:p>
        </p:txBody>
      </p:sp>
      <p:sp>
        <p:nvSpPr>
          <p:cNvPr id="6" name="文本框 5"/>
          <p:cNvSpPr txBox="1"/>
          <p:nvPr/>
        </p:nvSpPr>
        <p:spPr>
          <a:xfrm>
            <a:off x="1981200" y="4232910"/>
            <a:ext cx="6827520" cy="706755"/>
          </a:xfrm>
          <a:prstGeom prst="rect">
            <a:avLst/>
          </a:prstGeom>
          <a:noFill/>
        </p:spPr>
        <p:txBody>
          <a:bodyPr wrap="square" rtlCol="0">
            <a:spAutoFit/>
          </a:bodyPr>
          <a:lstStyle/>
          <a:p>
            <a:pPr indent="0" algn="just">
              <a:buFont typeface="+mj-lt"/>
              <a:buNone/>
            </a:pPr>
            <a:r>
              <a:rPr lang="en-US" altLang="zh-CN" sz="2000" dirty="0">
                <a:solidFill>
                  <a:srgbClr val="C00000"/>
                </a:solidFill>
                <a:latin typeface="Times New Roman" panose="02020603050405020304" charset="0"/>
                <a:cs typeface="Times New Roman" panose="02020603050405020304" charset="0"/>
              </a:rPr>
              <a:t>It refers to achieving success in four domains of life --- work, home, community, and self (mind, body, and spirit).</a:t>
            </a:r>
            <a:endParaRPr lang="en-US" altLang="zh-CN" sz="2000" dirty="0">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P spid="4" grpId="0"/>
      <p:bldP spid="4" grpId="1"/>
      <p:bldP spid="6" grpId="0"/>
      <p:bldP spid="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Be a Better Leader, Have a Richer Life</a:t>
            </a:r>
            <a:endParaRPr lang="en-US" sz="3600">
              <a:ln w="22225">
                <a:solidFill>
                  <a:schemeClr val="accent2"/>
                </a:solidFill>
                <a:prstDash val="solid"/>
              </a:ln>
              <a:solidFill>
                <a:schemeClr val="accent2">
                  <a:lumMod val="40000"/>
                  <a:lumOff val="60000"/>
                </a:schemeClr>
              </a:solidFill>
              <a:effectLst/>
            </a:endParaRPr>
          </a:p>
        </p:txBody>
      </p:sp>
      <p:sp>
        <p:nvSpPr>
          <p:cNvPr id="4" name="文本框 3"/>
          <p:cNvSpPr txBox="1"/>
          <p:nvPr/>
        </p:nvSpPr>
        <p:spPr>
          <a:xfrm>
            <a:off x="2063552" y="1595106"/>
            <a:ext cx="6827520" cy="398780"/>
          </a:xfrm>
          <a:prstGeom prst="rect">
            <a:avLst/>
          </a:prstGeom>
          <a:noFill/>
        </p:spPr>
        <p:txBody>
          <a:bodyPr wrap="square" rtlCol="0">
            <a:spAutoFit/>
          </a:bodyPr>
          <a:lstStyle/>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Question 3 What does Total Leadership mean?</a:t>
            </a:r>
            <a:endParaRPr lang="en-US" altLang="zh-CN" sz="2000" dirty="0">
              <a:solidFill>
                <a:srgbClr val="0070C0"/>
              </a:solidFill>
              <a:latin typeface="Times New Roman" panose="02020603050405020304" charset="0"/>
              <a:cs typeface="Times New Roman" panose="02020603050405020304" charset="0"/>
            </a:endParaRPr>
          </a:p>
        </p:txBody>
      </p:sp>
      <p:sp>
        <p:nvSpPr>
          <p:cNvPr id="6" name="文本框 5"/>
          <p:cNvSpPr txBox="1"/>
          <p:nvPr/>
        </p:nvSpPr>
        <p:spPr>
          <a:xfrm>
            <a:off x="2011139" y="2385710"/>
            <a:ext cx="6827520" cy="1014730"/>
          </a:xfrm>
          <a:prstGeom prst="rect">
            <a:avLst/>
          </a:prstGeom>
          <a:noFill/>
        </p:spPr>
        <p:txBody>
          <a:bodyPr wrap="square" rtlCol="0">
            <a:spAutoFit/>
          </a:bodyPr>
          <a:lstStyle/>
          <a:p>
            <a:pPr indent="0" algn="just">
              <a:buFont typeface="+mj-lt"/>
              <a:buNone/>
            </a:pPr>
            <a:r>
              <a:rPr lang="en-US" altLang="zh-CN" sz="2000" dirty="0">
                <a:solidFill>
                  <a:srgbClr val="C00000"/>
                </a:solidFill>
                <a:latin typeface="Times New Roman" panose="02020603050405020304" charset="0"/>
                <a:cs typeface="Times New Roman" panose="02020603050405020304" charset="0"/>
              </a:rPr>
              <a:t>It means the whole person creating sustainable change to benefit not just himself/herself but the most important people around the person.</a:t>
            </a:r>
            <a:endParaRPr lang="en-US" altLang="zh-CN" sz="2000" dirty="0">
              <a:solidFill>
                <a:srgbClr val="C00000"/>
              </a:solidFill>
              <a:latin typeface="Times New Roman" panose="02020603050405020304" charset="0"/>
              <a:cs typeface="Times New Roman" panose="02020603050405020304" charset="0"/>
            </a:endParaRPr>
          </a:p>
        </p:txBody>
      </p:sp>
      <p:sp>
        <p:nvSpPr>
          <p:cNvPr id="7" name="文本框 6"/>
          <p:cNvSpPr txBox="1"/>
          <p:nvPr/>
        </p:nvSpPr>
        <p:spPr>
          <a:xfrm>
            <a:off x="1978441" y="3782203"/>
            <a:ext cx="6827520" cy="398780"/>
          </a:xfrm>
          <a:prstGeom prst="rect">
            <a:avLst/>
          </a:prstGeom>
          <a:noFill/>
        </p:spPr>
        <p:txBody>
          <a:bodyPr wrap="square" rtlCol="0">
            <a:spAutoFit/>
          </a:bodyPr>
          <a:lstStyle/>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Question 4   Why does the author cite Kenneth Chen for example?  </a:t>
            </a:r>
            <a:endParaRPr lang="en-US" altLang="zh-CN" sz="2000" dirty="0">
              <a:solidFill>
                <a:srgbClr val="0070C0"/>
              </a:solidFill>
              <a:latin typeface="Times New Roman" panose="02020603050405020304" charset="0"/>
              <a:cs typeface="Times New Roman" panose="02020603050405020304" charset="0"/>
            </a:endParaRPr>
          </a:p>
        </p:txBody>
      </p:sp>
      <p:sp>
        <p:nvSpPr>
          <p:cNvPr id="8" name="文本框 7"/>
          <p:cNvSpPr txBox="1"/>
          <p:nvPr/>
        </p:nvSpPr>
        <p:spPr>
          <a:xfrm>
            <a:off x="1919536" y="4556139"/>
            <a:ext cx="6827520" cy="706755"/>
          </a:xfrm>
          <a:prstGeom prst="rect">
            <a:avLst/>
          </a:prstGeom>
          <a:noFill/>
        </p:spPr>
        <p:txBody>
          <a:bodyPr wrap="square" rtlCol="0">
            <a:spAutoFit/>
          </a:bodyPr>
          <a:lstStyle/>
          <a:p>
            <a:pPr indent="0" algn="just">
              <a:buFont typeface="+mj-lt"/>
              <a:buNone/>
            </a:pPr>
            <a:r>
              <a:rPr lang="en-US" altLang="zh-CN" sz="2000" dirty="0">
                <a:solidFill>
                  <a:srgbClr val="C00000"/>
                </a:solidFill>
                <a:latin typeface="Times New Roman" panose="02020603050405020304" charset="0"/>
                <a:cs typeface="Times New Roman" panose="02020603050405020304" charset="0"/>
              </a:rPr>
              <a:t>Because the author intends to take him as an example to illustrate how to implement four-way wins in reality.</a:t>
            </a:r>
            <a:endParaRPr lang="en-US" altLang="zh-CN" sz="2000" dirty="0">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sym typeface="+mn-ea"/>
              </a:rPr>
              <a:t>Text B Be a Better Leader, Have a Richer Life</a:t>
            </a:r>
            <a:endParaRPr lang="en-US" sz="3600">
              <a:ln w="22225">
                <a:solidFill>
                  <a:schemeClr val="accent2"/>
                </a:solidFill>
                <a:prstDash val="solid"/>
              </a:ln>
              <a:solidFill>
                <a:schemeClr val="accent2">
                  <a:lumMod val="40000"/>
                  <a:lumOff val="60000"/>
                </a:schemeClr>
              </a:solidFill>
              <a:effectLst/>
            </a:endParaRPr>
          </a:p>
        </p:txBody>
      </p:sp>
      <p:sp>
        <p:nvSpPr>
          <p:cNvPr id="4" name="文本框 3"/>
          <p:cNvSpPr txBox="1"/>
          <p:nvPr/>
        </p:nvSpPr>
        <p:spPr>
          <a:xfrm>
            <a:off x="1919536" y="1484784"/>
            <a:ext cx="6827520" cy="706755"/>
          </a:xfrm>
          <a:prstGeom prst="rect">
            <a:avLst/>
          </a:prstGeom>
          <a:noFill/>
        </p:spPr>
        <p:txBody>
          <a:bodyPr wrap="square" rtlCol="0">
            <a:spAutoFit/>
          </a:bodyPr>
          <a:lstStyle/>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Question 5   What kinds of people try the Total Leadership program?</a:t>
            </a:r>
            <a:endParaRPr lang="en-US" altLang="zh-CN" sz="2000" dirty="0">
              <a:solidFill>
                <a:srgbClr val="0070C0"/>
              </a:solidFill>
              <a:latin typeface="Times New Roman" panose="02020603050405020304" charset="0"/>
              <a:cs typeface="Times New Roman" panose="02020603050405020304" charset="0"/>
            </a:endParaRPr>
          </a:p>
        </p:txBody>
      </p:sp>
      <p:sp>
        <p:nvSpPr>
          <p:cNvPr id="6" name="文本框 5"/>
          <p:cNvSpPr txBox="1"/>
          <p:nvPr/>
        </p:nvSpPr>
        <p:spPr>
          <a:xfrm>
            <a:off x="1791341" y="2347749"/>
            <a:ext cx="6827520" cy="1630045"/>
          </a:xfrm>
          <a:prstGeom prst="rect">
            <a:avLst/>
          </a:prstGeom>
          <a:noFill/>
        </p:spPr>
        <p:txBody>
          <a:bodyPr wrap="square" rtlCol="0">
            <a:spAutoFit/>
          </a:bodyPr>
          <a:lstStyle/>
          <a:p>
            <a:pPr indent="0" algn="just">
              <a:buFont typeface="+mj-lt"/>
              <a:buNone/>
            </a:pPr>
            <a:r>
              <a:rPr lang="en-US" altLang="zh-CN" sz="2000" dirty="0">
                <a:solidFill>
                  <a:srgbClr val="C00000"/>
                </a:solidFill>
                <a:latin typeface="Times New Roman" panose="02020603050405020304" charset="0"/>
                <a:cs typeface="Times New Roman" panose="02020603050405020304" charset="0"/>
              </a:rPr>
              <a:t>Some feel unfulfilled; some don't feel genuine; some feel disconnected/isolated; some crave stronger relationships; some in a rut; some want to tap into their creative energy but don't know how; some feel out of control and unable to fit in all that's important to them.</a:t>
            </a:r>
            <a:endParaRPr lang="en-US" altLang="zh-CN" sz="2000" dirty="0">
              <a:solidFill>
                <a:srgbClr val="C00000"/>
              </a:solidFill>
              <a:latin typeface="Times New Roman" panose="02020603050405020304" charset="0"/>
              <a:cs typeface="Times New Roman" panose="02020603050405020304" charset="0"/>
            </a:endParaRPr>
          </a:p>
        </p:txBody>
      </p:sp>
      <p:sp>
        <p:nvSpPr>
          <p:cNvPr id="7" name="文本框 6"/>
          <p:cNvSpPr txBox="1"/>
          <p:nvPr/>
        </p:nvSpPr>
        <p:spPr>
          <a:xfrm>
            <a:off x="1775520" y="4365104"/>
            <a:ext cx="6827520" cy="706755"/>
          </a:xfrm>
          <a:prstGeom prst="rect">
            <a:avLst/>
          </a:prstGeom>
          <a:noFill/>
        </p:spPr>
        <p:txBody>
          <a:bodyPr wrap="square" rtlCol="0">
            <a:spAutoFit/>
          </a:bodyPr>
          <a:lstStyle/>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Question 6   How can a person be a better leader and have a richer life according to the author?</a:t>
            </a:r>
            <a:endParaRPr lang="en-US" altLang="zh-CN" sz="2000" dirty="0">
              <a:solidFill>
                <a:srgbClr val="0070C0"/>
              </a:solidFill>
              <a:latin typeface="Times New Roman" panose="02020603050405020304" charset="0"/>
              <a:cs typeface="Times New Roman" panose="02020603050405020304" charset="0"/>
            </a:endParaRPr>
          </a:p>
        </p:txBody>
      </p:sp>
      <p:sp>
        <p:nvSpPr>
          <p:cNvPr id="8" name="文本框 7"/>
          <p:cNvSpPr txBox="1"/>
          <p:nvPr/>
        </p:nvSpPr>
        <p:spPr>
          <a:xfrm>
            <a:off x="1775520" y="5229200"/>
            <a:ext cx="6827520" cy="706755"/>
          </a:xfrm>
          <a:prstGeom prst="rect">
            <a:avLst/>
          </a:prstGeom>
          <a:noFill/>
        </p:spPr>
        <p:txBody>
          <a:bodyPr wrap="square" rtlCol="0">
            <a:spAutoFit/>
          </a:bodyPr>
          <a:lstStyle/>
          <a:p>
            <a:pPr indent="0" algn="just">
              <a:buFont typeface="+mj-lt"/>
              <a:buNone/>
            </a:pPr>
            <a:r>
              <a:rPr lang="en-US" altLang="zh-CN" sz="2000" dirty="0">
                <a:solidFill>
                  <a:srgbClr val="C00000"/>
                </a:solidFill>
                <a:latin typeface="Times New Roman" panose="02020603050405020304" charset="0"/>
                <a:cs typeface="Times New Roman" panose="02020603050405020304" charset="0"/>
              </a:rPr>
              <a:t>If a person is ready and willing to rise to the challenge, he/she can be a better leader and have a richer life.</a:t>
            </a:r>
            <a:endParaRPr lang="en-US" altLang="zh-CN" sz="2000" dirty="0">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 Exercise 1</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3784600"/>
          </a:xfrm>
          <a:prstGeom prst="rect">
            <a:avLst/>
          </a:prstGeom>
          <a:noFill/>
        </p:spPr>
        <p:txBody>
          <a:bodyPr wrap="square" rtlCol="0">
            <a:spAutoFit/>
          </a:bodyPr>
          <a:lstStyle/>
          <a:p>
            <a:pPr marL="457200" indent="-457200" algn="just">
              <a:buFont typeface="+mj-lt"/>
              <a:buAutoNum type="arabicParenR"/>
            </a:pPr>
            <a:r>
              <a:rPr lang="en-US" altLang="zh-CN" sz="2000" dirty="0">
                <a:solidFill>
                  <a:srgbClr val="0070C0"/>
                </a:solidFill>
                <a:latin typeface="Times New Roman" panose="02020603050405020304" charset="0"/>
                <a:cs typeface="Times New Roman" panose="02020603050405020304" charset="0"/>
              </a:rPr>
              <a:t>NG    </a:t>
            </a:r>
            <a:endParaRPr lang="en-US" altLang="zh-CN" sz="2000" dirty="0">
              <a:solidFill>
                <a:srgbClr val="0070C0"/>
              </a:solidFill>
              <a:latin typeface="Times New Roman" panose="02020603050405020304" charset="0"/>
              <a:cs typeface="Times New Roman" panose="02020603050405020304" charset="0"/>
            </a:endParaRPr>
          </a:p>
          <a:p>
            <a:pPr marL="457200" indent="-457200" algn="just">
              <a:buFont typeface="+mj-lt"/>
              <a:buAutoNum type="arabicParenR"/>
            </a:pPr>
            <a:r>
              <a:rPr lang="en-US" altLang="zh-CN" sz="2000" dirty="0">
                <a:solidFill>
                  <a:srgbClr val="0070C0"/>
                </a:solidFill>
                <a:latin typeface="Times New Roman" panose="02020603050405020304" charset="0"/>
                <a:cs typeface="Times New Roman" panose="02020603050405020304" charset="0"/>
              </a:rPr>
              <a:t>F  This is the main idea in a program called Total Leadership at the Wharton School. “Total” because it’s about the whole person and “Leadership” because it’s about creating sustainable change to benefit not just you but the most important people around you. (Para. 2)  </a:t>
            </a:r>
            <a:endParaRPr lang="en-US" altLang="zh-CN" sz="20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3) T  </a:t>
            </a:r>
            <a:endParaRPr lang="en-US" altLang="zh-CN" sz="20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4) NG</a:t>
            </a:r>
            <a:endParaRPr lang="en-US" altLang="zh-CN" sz="20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5) T   </a:t>
            </a:r>
            <a:endParaRPr lang="en-US" altLang="zh-CN" sz="20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000" dirty="0">
                <a:solidFill>
                  <a:srgbClr val="0070C0"/>
                </a:solidFill>
                <a:latin typeface="Times New Roman" panose="02020603050405020304" charset="0"/>
                <a:cs typeface="Times New Roman" panose="02020603050405020304" charset="0"/>
              </a:rPr>
              <a:t>6) F …I have met many people who feel unfulfilled, overwhelmed, or stagnant because they are forsaking performance in one or more aspects of their lives.  (Para. 1)  </a:t>
            </a:r>
            <a:endParaRPr lang="en-US" altLang="zh-CN" sz="20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 Exercise 2</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4092575"/>
          </a:xfrm>
          <a:prstGeom prst="rect">
            <a:avLst/>
          </a:prstGeom>
          <a:noFill/>
        </p:spPr>
        <p:txBody>
          <a:bodyPr wrap="square" rtlCol="0">
            <a:spAutoFit/>
          </a:bodyPr>
          <a:lstStyle/>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1) succession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2) sustainable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3) zeal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4) entail</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5) craved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6) overwhelmed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7) explicit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8) unfulfilled </a:t>
            </a:r>
            <a:r>
              <a:rPr lang="en-US" altLang="zh-CN" sz="3600" dirty="0">
                <a:solidFill>
                  <a:srgbClr val="0070C0"/>
                </a:solidFill>
                <a:latin typeface="Times New Roman" panose="02020603050405020304" charset="0"/>
                <a:cs typeface="Times New Roman" panose="02020603050405020304" charset="0"/>
              </a:rPr>
              <a:t>  </a:t>
            </a:r>
            <a:endParaRPr lang="en-US" altLang="zh-CN" sz="36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 Exercise 3</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4092575"/>
          </a:xfrm>
          <a:prstGeom prst="rect">
            <a:avLst/>
          </a:prstGeom>
          <a:noFill/>
        </p:spPr>
        <p:txBody>
          <a:bodyPr wrap="square" rtlCol="0">
            <a:spAutoFit/>
          </a:bodyPr>
          <a:lstStyle/>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1) get involved with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2) be focused on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3) are  committed to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4) is consistent with</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5) for the taking</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6) in support of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7) in common with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8) On the face of it </a:t>
            </a:r>
            <a:r>
              <a:rPr lang="en-US" altLang="zh-CN" sz="3600" dirty="0">
                <a:solidFill>
                  <a:srgbClr val="0070C0"/>
                </a:solidFill>
                <a:latin typeface="Times New Roman" panose="02020603050405020304" charset="0"/>
                <a:cs typeface="Times New Roman" panose="02020603050405020304" charset="0"/>
              </a:rPr>
              <a:t>  </a:t>
            </a:r>
            <a:endParaRPr lang="en-US" altLang="zh-CN" sz="36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 Exercise 4</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8350250" cy="3415030"/>
          </a:xfrm>
          <a:prstGeom prst="rect">
            <a:avLst/>
          </a:prstGeom>
          <a:noFill/>
        </p:spPr>
        <p:txBody>
          <a:bodyPr wrap="square" rtlCol="0">
            <a:spAutoFit/>
          </a:bodyPr>
          <a:lstStyle/>
          <a:p>
            <a:pPr indent="0" algn="just">
              <a:buFont typeface="+mj-lt"/>
              <a:buNone/>
            </a:pPr>
            <a:r>
              <a:rPr lang="en-US" altLang="zh-CN" sz="2400">
                <a:solidFill>
                  <a:srgbClr val="0070C0"/>
                </a:solidFill>
                <a:latin typeface="Times New Roman" panose="02020603050405020304" charset="0"/>
                <a:cs typeface="Times New Roman" panose="02020603050405020304" charset="0"/>
              </a:rPr>
              <a:t>在过去20年的</a:t>
            </a:r>
            <a:r>
              <a:rPr lang="en-US" altLang="zh-CN" sz="2400">
                <a:solidFill>
                  <a:srgbClr val="C00000"/>
                </a:solidFill>
                <a:latin typeface="Times New Roman" panose="02020603050405020304" charset="0"/>
                <a:cs typeface="Times New Roman" panose="02020603050405020304" charset="0"/>
              </a:rPr>
              <a:t>专题</a:t>
            </a:r>
            <a:r>
              <a:rPr lang="en-US" altLang="zh-CN" sz="2400">
                <a:solidFill>
                  <a:srgbClr val="0070C0"/>
                </a:solidFill>
                <a:latin typeface="Times New Roman" panose="02020603050405020304" charset="0"/>
                <a:cs typeface="Times New Roman" panose="02020603050405020304" charset="0"/>
              </a:rPr>
              <a:t>研究和指导工作中，我见过很多人，他们或是</a:t>
            </a:r>
            <a:r>
              <a:rPr lang="zh-CN" altLang="en-US" sz="2400">
                <a:solidFill>
                  <a:srgbClr val="0070C0"/>
                </a:solidFill>
                <a:latin typeface="Times New Roman" panose="02020603050405020304" charset="0"/>
                <a:cs typeface="Times New Roman" panose="02020603050405020304" charset="0"/>
              </a:rPr>
              <a:t>觉得壮志未酬</a:t>
            </a:r>
            <a:r>
              <a:rPr lang="en-US" altLang="zh-CN" sz="2400">
                <a:solidFill>
                  <a:srgbClr val="0070C0"/>
                </a:solidFill>
                <a:latin typeface="Times New Roman" panose="02020603050405020304" charset="0"/>
                <a:cs typeface="Times New Roman" panose="02020603050405020304" charset="0"/>
              </a:rPr>
              <a:t>，或是不堪重负，或是停滞不前，原因就在于他们在生活的某一个</a:t>
            </a:r>
            <a:r>
              <a:rPr lang="zh-CN" altLang="en-US" sz="2400">
                <a:solidFill>
                  <a:srgbClr val="0070C0"/>
                </a:solidFill>
                <a:latin typeface="Times New Roman" panose="02020603050405020304" charset="0"/>
                <a:cs typeface="Times New Roman" panose="02020603050405020304" charset="0"/>
              </a:rPr>
              <a:t>或多</a:t>
            </a:r>
            <a:r>
              <a:rPr lang="en-US" altLang="zh-CN" sz="2400">
                <a:solidFill>
                  <a:srgbClr val="0070C0"/>
                </a:solidFill>
                <a:latin typeface="Times New Roman" panose="02020603050405020304" charset="0"/>
                <a:cs typeface="Times New Roman" panose="02020603050405020304" charset="0"/>
              </a:rPr>
              <a:t>个领域里</a:t>
            </a:r>
            <a:r>
              <a:rPr lang="en-US" altLang="zh-CN" sz="2400">
                <a:solidFill>
                  <a:srgbClr val="C00000"/>
                </a:solidFill>
                <a:latin typeface="Times New Roman" panose="02020603050405020304" charset="0"/>
                <a:cs typeface="Times New Roman" panose="02020603050405020304" charset="0"/>
              </a:rPr>
              <a:t>没有积极努力</a:t>
            </a:r>
            <a:r>
              <a:rPr lang="en-US" altLang="zh-CN" sz="2400">
                <a:solidFill>
                  <a:srgbClr val="0070C0"/>
                </a:solidFill>
                <a:latin typeface="Times New Roman" panose="02020603050405020304" charset="0"/>
                <a:cs typeface="Times New Roman" panose="02020603050405020304" charset="0"/>
              </a:rPr>
              <a:t>。他们没有让领导能力在生活的各个领域都开花结果</a:t>
            </a:r>
            <a:r>
              <a:rPr lang="zh-CN" altLang="en-US" sz="2400">
                <a:solidFill>
                  <a:srgbClr val="0070C0"/>
                </a:solidFill>
                <a:latin typeface="Times New Roman" panose="02020603050405020304" charset="0"/>
                <a:cs typeface="Times New Roman" panose="02020603050405020304" charset="0"/>
              </a:rPr>
              <a:t>，</a:t>
            </a:r>
            <a:r>
              <a:rPr lang="en-US" altLang="zh-CN" sz="2400">
                <a:solidFill>
                  <a:srgbClr val="0070C0"/>
                </a:solidFill>
                <a:latin typeface="Times New Roman" panose="02020603050405020304" charset="0"/>
                <a:cs typeface="Times New Roman" panose="02020603050405020304" charset="0"/>
              </a:rPr>
              <a:t>包括工作、家庭、社区及他们自身（思想、身体和精神）。当然，我们</a:t>
            </a:r>
            <a:r>
              <a:rPr lang="zh-CN" altLang="en-US" sz="2400">
                <a:solidFill>
                  <a:srgbClr val="0070C0"/>
                </a:solidFill>
                <a:latin typeface="Times New Roman" panose="02020603050405020304" charset="0"/>
                <a:cs typeface="Times New Roman" panose="02020603050405020304" charset="0"/>
              </a:rPr>
              <a:t>所承担</a:t>
            </a:r>
            <a:r>
              <a:rPr lang="en-US" altLang="zh-CN" sz="2400">
                <a:solidFill>
                  <a:srgbClr val="0070C0"/>
                </a:solidFill>
                <a:latin typeface="Times New Roman" panose="02020603050405020304" charset="0"/>
                <a:cs typeface="Times New Roman" panose="02020603050405020304" charset="0"/>
              </a:rPr>
              <a:t>的不同角色间总存在一些</a:t>
            </a:r>
            <a:r>
              <a:rPr lang="en-US" altLang="zh-CN" sz="2400">
                <a:solidFill>
                  <a:srgbClr val="C00000"/>
                </a:solidFill>
                <a:latin typeface="Times New Roman" panose="02020603050405020304" charset="0"/>
                <a:cs typeface="Times New Roman" panose="02020603050405020304" charset="0"/>
              </a:rPr>
              <a:t>矛盾冲突</a:t>
            </a:r>
            <a:r>
              <a:rPr lang="en-US" altLang="zh-CN" sz="2400">
                <a:solidFill>
                  <a:srgbClr val="0070C0"/>
                </a:solidFill>
                <a:latin typeface="Times New Roman" panose="02020603050405020304" charset="0"/>
                <a:cs typeface="Times New Roman" panose="02020603050405020304" charset="0"/>
              </a:rPr>
              <a:t>，但和通常</a:t>
            </a:r>
            <a:r>
              <a:rPr lang="en-US" altLang="zh-CN" sz="2400">
                <a:solidFill>
                  <a:srgbClr val="C00000"/>
                </a:solidFill>
                <a:latin typeface="Times New Roman" panose="02020603050405020304" charset="0"/>
                <a:cs typeface="Times New Roman" panose="02020603050405020304" charset="0"/>
              </a:rPr>
              <a:t>理解</a:t>
            </a:r>
            <a:r>
              <a:rPr lang="en-US" altLang="zh-CN" sz="2400">
                <a:solidFill>
                  <a:srgbClr val="0070C0"/>
                </a:solidFill>
                <a:latin typeface="Times New Roman" panose="02020603050405020304" charset="0"/>
                <a:cs typeface="Times New Roman" panose="02020603050405020304" charset="0"/>
              </a:rPr>
              <a:t>不同的是，我们并没有认为这是一个零和游戏。在四个领域都成为领导者，有出色表现，实现我</a:t>
            </a:r>
            <a:r>
              <a:rPr lang="zh-CN" altLang="en-US" sz="2400">
                <a:solidFill>
                  <a:srgbClr val="0070C0"/>
                </a:solidFill>
                <a:latin typeface="Times New Roman" panose="02020603050405020304" charset="0"/>
                <a:cs typeface="Times New Roman" panose="02020603050405020304" charset="0"/>
              </a:rPr>
              <a:t>所说</a:t>
            </a:r>
            <a:r>
              <a:rPr lang="en-US" altLang="zh-CN" sz="2400">
                <a:solidFill>
                  <a:srgbClr val="0070C0"/>
                </a:solidFill>
                <a:latin typeface="Times New Roman" panose="02020603050405020304" charset="0"/>
                <a:cs typeface="Times New Roman" panose="02020603050405020304" charset="0"/>
              </a:rPr>
              <a:t>的“四</a:t>
            </a:r>
            <a:r>
              <a:rPr lang="zh-CN" altLang="en-US" sz="2400">
                <a:solidFill>
                  <a:srgbClr val="0070C0"/>
                </a:solidFill>
                <a:latin typeface="Times New Roman" panose="02020603050405020304" charset="0"/>
                <a:cs typeface="Times New Roman" panose="02020603050405020304" charset="0"/>
              </a:rPr>
              <a:t>赢</a:t>
            </a:r>
            <a:r>
              <a:rPr lang="en-US" altLang="zh-CN" sz="2400">
                <a:solidFill>
                  <a:srgbClr val="0070C0"/>
                </a:solidFill>
                <a:latin typeface="Times New Roman" panose="02020603050405020304" charset="0"/>
                <a:cs typeface="Times New Roman" panose="02020603050405020304" charset="0"/>
              </a:rPr>
              <a:t>＂，不</a:t>
            </a:r>
            <a:r>
              <a:rPr lang="zh-CN" altLang="en-US" sz="2400">
                <a:solidFill>
                  <a:srgbClr val="0070C0"/>
                </a:solidFill>
                <a:latin typeface="Times New Roman" panose="02020603050405020304" charset="0"/>
                <a:cs typeface="Times New Roman" panose="02020603050405020304" charset="0"/>
              </a:rPr>
              <a:t>舍</a:t>
            </a:r>
            <a:r>
              <a:rPr lang="en-US" altLang="zh-CN" sz="2400">
                <a:solidFill>
                  <a:srgbClr val="0070C0"/>
                </a:solidFill>
                <a:latin typeface="Times New Roman" panose="02020603050405020304" charset="0"/>
                <a:cs typeface="Times New Roman" panose="02020603050405020304" charset="0"/>
              </a:rPr>
              <a:t>此求彼，而寻求它们之间的</a:t>
            </a:r>
            <a:r>
              <a:rPr lang="en-US" altLang="zh-CN" sz="2400">
                <a:solidFill>
                  <a:srgbClr val="C00000"/>
                </a:solidFill>
                <a:latin typeface="Times New Roman" panose="02020603050405020304" charset="0"/>
                <a:cs typeface="Times New Roman" panose="02020603050405020304" charset="0"/>
              </a:rPr>
              <a:t>契合点</a:t>
            </a:r>
            <a:r>
              <a:rPr lang="en-US" altLang="zh-CN" sz="2400">
                <a:solidFill>
                  <a:srgbClr val="0070C0"/>
                </a:solidFill>
                <a:latin typeface="Times New Roman" panose="02020603050405020304" charset="0"/>
                <a:cs typeface="Times New Roman" panose="02020603050405020304" charset="0"/>
              </a:rPr>
              <a:t>与价值，这</a:t>
            </a:r>
            <a:r>
              <a:rPr lang="zh-CN" altLang="en-US" sz="2400">
                <a:solidFill>
                  <a:srgbClr val="0070C0"/>
                </a:solidFill>
                <a:latin typeface="Times New Roman" panose="02020603050405020304" charset="0"/>
                <a:cs typeface="Times New Roman" panose="02020603050405020304" charset="0"/>
              </a:rPr>
              <a:t>才</a:t>
            </a:r>
            <a:r>
              <a:rPr lang="en-US" altLang="zh-CN" sz="2400">
                <a:solidFill>
                  <a:srgbClr val="0070C0"/>
                </a:solidFill>
                <a:latin typeface="Times New Roman" panose="02020603050405020304" charset="0"/>
                <a:cs typeface="Times New Roman" panose="02020603050405020304" charset="0"/>
              </a:rPr>
              <a:t>是更</a:t>
            </a:r>
            <a:r>
              <a:rPr lang="zh-CN" altLang="en-US" sz="2400">
                <a:solidFill>
                  <a:srgbClr val="0070C0"/>
                </a:solidFill>
                <a:latin typeface="Times New Roman" panose="02020603050405020304" charset="0"/>
                <a:cs typeface="Times New Roman" panose="02020603050405020304" charset="0"/>
              </a:rPr>
              <a:t>明智的</a:t>
            </a:r>
            <a:r>
              <a:rPr lang="en-US" altLang="zh-CN" sz="2400">
                <a:solidFill>
                  <a:srgbClr val="0070C0"/>
                </a:solidFill>
                <a:latin typeface="Times New Roman" panose="02020603050405020304" charset="0"/>
                <a:cs typeface="Times New Roman" panose="02020603050405020304" charset="0"/>
              </a:rPr>
              <a:t>做法。</a:t>
            </a:r>
            <a:endParaRPr lang="en-US" altLang="zh-CN" sz="240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4064400"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幼圆" panose="02010509060101010101" pitchFamily="49" charset="-122"/>
            </a:endParaRPr>
          </a:p>
        </p:txBody>
      </p:sp>
      <p:pic>
        <p:nvPicPr>
          <p:cNvPr id="10" name="图片 9"/>
          <p:cNvPicPr/>
          <p:nvPr>
            <p:custDataLst>
              <p:tags r:id="rId2"/>
            </p:custDataLst>
          </p:nvPr>
        </p:nvPicPr>
        <p:blipFill>
          <a:blip r:embed="rId3" r:link="rId4" cstate="screen"/>
          <a:stretch>
            <a:fillRect/>
          </a:stretch>
        </p:blipFill>
        <p:spPr>
          <a:xfrm>
            <a:off x="11471910" y="0"/>
            <a:ext cx="720090" cy="694107"/>
          </a:xfrm>
          <a:prstGeom prst="rect">
            <a:avLst/>
          </a:prstGeom>
        </p:spPr>
      </p:pic>
      <p:sp>
        <p:nvSpPr>
          <p:cNvPr id="3" name="矩形: 圆角 2"/>
          <p:cNvSpPr/>
          <p:nvPr>
            <p:custDataLst>
              <p:tags r:id="rId5"/>
            </p:custDataLst>
          </p:nvPr>
        </p:nvSpPr>
        <p:spPr>
          <a:xfrm>
            <a:off x="763270" y="605790"/>
            <a:ext cx="907415" cy="3130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幼圆" panose="02010509060101010101" pitchFamily="49" charset="-122"/>
              <a:cs typeface="+mn-cs"/>
            </a:endParaRPr>
          </a:p>
        </p:txBody>
      </p:sp>
      <p:sp>
        <p:nvSpPr>
          <p:cNvPr id="4" name="文本框 33"/>
          <p:cNvSpPr txBox="1"/>
          <p:nvPr>
            <p:custDataLst>
              <p:tags r:id="rId6"/>
            </p:custDataLst>
          </p:nvPr>
        </p:nvSpPr>
        <p:spPr>
          <a:xfrm>
            <a:off x="810260" y="612775"/>
            <a:ext cx="860425" cy="307975"/>
          </a:xfrm>
          <a:prstGeom prst="rect">
            <a:avLst/>
          </a:prstGeom>
          <a:noFill/>
        </p:spPr>
        <p:txBody>
          <a:bodyPr wrap="square" lIns="900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400" b="1" i="0" spc="100" baseline="0" noProof="0" dirty="0">
                <a:ln>
                  <a:noFill/>
                </a:ln>
                <a:solidFill>
                  <a:schemeClr val="tx1">
                    <a:lumMod val="85000"/>
                    <a:lumOff val="15000"/>
                  </a:schemeClr>
                </a:solidFill>
                <a:effectLst/>
                <a:uLnTx/>
                <a:uFillTx/>
                <a:latin typeface="Arial" panose="020B0604020202020204" pitchFamily="34" charset="0"/>
                <a:ea typeface="幼圆" panose="02010509060101010101" pitchFamily="49" charset="-122"/>
                <a:cs typeface="Arial" panose="020B0604020202020204" pitchFamily="34" charset="0"/>
              </a:rPr>
              <a:t>LOGO</a:t>
            </a:r>
            <a:endParaRPr kumimoji="0" lang="en-US" altLang="zh-CN" sz="1400" b="1" i="0" spc="100" baseline="0" noProof="0" dirty="0">
              <a:ln>
                <a:noFill/>
              </a:ln>
              <a:solidFill>
                <a:schemeClr val="tx1">
                  <a:lumMod val="85000"/>
                  <a:lumOff val="15000"/>
                </a:schemeClr>
              </a:solidFill>
              <a:effectLst/>
              <a:uLnTx/>
              <a:uFillTx/>
              <a:latin typeface="Arial" panose="020B0604020202020204" pitchFamily="34" charset="0"/>
              <a:ea typeface="幼圆" panose="02010509060101010101" pitchFamily="49" charset="-122"/>
              <a:cs typeface="Arial" panose="020B0604020202020204" pitchFamily="34" charset="0"/>
            </a:endParaRPr>
          </a:p>
        </p:txBody>
      </p:sp>
      <p:pic>
        <p:nvPicPr>
          <p:cNvPr id="5" name="图片 4"/>
          <p:cNvPicPr>
            <a:picLocks noChangeAspect="1"/>
          </p:cNvPicPr>
          <p:nvPr>
            <p:custDataLst>
              <p:tags r:id="rId7"/>
            </p:custDataLst>
          </p:nvPr>
        </p:nvPicPr>
        <p:blipFill>
          <a:blip r:embed="rId8"/>
          <a:stretch>
            <a:fillRect/>
          </a:stretch>
        </p:blipFill>
        <p:spPr>
          <a:xfrm>
            <a:off x="4635500" y="700194"/>
            <a:ext cx="6793300" cy="5632225"/>
          </a:xfrm>
          <a:prstGeom prst="rect">
            <a:avLst/>
          </a:prstGeom>
        </p:spPr>
      </p:pic>
      <p:sp>
        <p:nvSpPr>
          <p:cNvPr id="6" name="Forma libre 8"/>
          <p:cNvSpPr/>
          <p:nvPr>
            <p:custDataLst>
              <p:tags r:id="rId9"/>
            </p:custDataLst>
          </p:nvPr>
        </p:nvSpPr>
        <p:spPr bwMode="auto">
          <a:xfrm flipH="1">
            <a:off x="8297308" y="699878"/>
            <a:ext cx="3125048" cy="3163166"/>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s-ES_tradnl" sz="1350" b="0" i="0" u="none" strike="noStrike" kern="1200" cap="none" spc="0" normalizeH="0" baseline="0" noProof="0" dirty="0">
              <a:ln>
                <a:noFill/>
              </a:ln>
              <a:solidFill>
                <a:srgbClr val="000000"/>
              </a:solidFill>
              <a:effectLst/>
              <a:uLnTx/>
              <a:uFillTx/>
              <a:latin typeface="Arial" panose="020B0604020202020204" pitchFamily="34" charset="0"/>
              <a:ea typeface="幼圆" panose="02010509060101010101" pitchFamily="49" charset="-122"/>
              <a:cs typeface="+mn-cs"/>
            </a:endParaRPr>
          </a:p>
        </p:txBody>
      </p:sp>
      <p:pic>
        <p:nvPicPr>
          <p:cNvPr id="7" name="图片 6"/>
          <p:cNvPicPr>
            <a:picLocks noChangeAspect="1"/>
          </p:cNvPicPr>
          <p:nvPr>
            <p:custDataLst>
              <p:tags r:id="rId10"/>
            </p:custDataLst>
          </p:nvPr>
        </p:nvPicPr>
        <p:blipFill rotWithShape="1">
          <a:blip r:embed="rId11"/>
          <a:srcRect/>
          <a:stretch>
            <a:fillRect/>
          </a:stretch>
        </p:blipFill>
        <p:spPr>
          <a:xfrm>
            <a:off x="4913870" y="965202"/>
            <a:ext cx="6253934" cy="3524250"/>
          </a:xfrm>
          <a:prstGeom prst="rect">
            <a:avLst/>
          </a:prstGeom>
        </p:spPr>
      </p:pic>
      <p:sp>
        <p:nvSpPr>
          <p:cNvPr id="8" name="文本框 7"/>
          <p:cNvSpPr txBox="1"/>
          <p:nvPr>
            <p:custDataLst>
              <p:tags r:id="rId12"/>
            </p:custDataLst>
          </p:nvPr>
        </p:nvSpPr>
        <p:spPr>
          <a:xfrm>
            <a:off x="763200" y="1178175"/>
            <a:ext cx="2692800" cy="4083799"/>
          </a:xfrm>
          <a:prstGeom prst="rect">
            <a:avLst/>
          </a:prstGeom>
          <a:noFill/>
        </p:spPr>
        <p:txBody>
          <a:bodyPr wrap="square" lIns="91440" tIns="45720" rIns="91440" bIns="45720" rtlCol="0" anchor="t" anchorCtr="0">
            <a:normAutofit/>
          </a:bodyPr>
          <a:lstStyle/>
          <a:p>
            <a:pPr lvl="0">
              <a:lnSpc>
                <a:spcPct val="110000"/>
              </a:lnSpc>
            </a:pPr>
            <a:r>
              <a:rPr lang="en-US" altLang="zh-CN" sz="4400" b="1" spc="100" dirty="0">
                <a:solidFill>
                  <a:schemeClr val="tx1">
                    <a:lumMod val="85000"/>
                    <a:lumOff val="15000"/>
                  </a:schemeClr>
                </a:solidFill>
                <a:latin typeface="Arial" panose="020B0604020202020204" pitchFamily="34" charset="0"/>
                <a:ea typeface="幼圆" panose="02010509060101010101" pitchFamily="49" charset="-122"/>
              </a:rPr>
              <a:t>Unit 4</a:t>
            </a:r>
            <a:endParaRPr lang="en-US" altLang="zh-CN" sz="4400" b="1" spc="100" dirty="0">
              <a:solidFill>
                <a:schemeClr val="tx1">
                  <a:lumMod val="85000"/>
                  <a:lumOff val="15000"/>
                </a:schemeClr>
              </a:solidFill>
              <a:latin typeface="Arial" panose="020B0604020202020204" pitchFamily="34" charset="0"/>
              <a:ea typeface="幼圆" panose="02010509060101010101" pitchFamily="49" charset="-122"/>
            </a:endParaRPr>
          </a:p>
        </p:txBody>
      </p:sp>
    </p:spTree>
    <p:custDataLst>
      <p:tags r:id="rId13"/>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a:ln w="22225">
                  <a:solidFill>
                    <a:schemeClr val="accent2"/>
                  </a:solidFill>
                  <a:prstDash val="solid"/>
                </a:ln>
                <a:solidFill>
                  <a:schemeClr val="accent2">
                    <a:lumMod val="40000"/>
                    <a:lumOff val="60000"/>
                  </a:schemeClr>
                </a:solidFill>
                <a:effectLst/>
              </a:rPr>
              <a:t>Exercise 4</a:t>
            </a:r>
            <a:endParaRPr lang="en-US" altLang="zh-CN">
              <a:ln w="22225">
                <a:solidFill>
                  <a:schemeClr val="accent2"/>
                </a:solidFill>
                <a:prstDash val="solid"/>
              </a:ln>
              <a:solidFill>
                <a:schemeClr val="accent2">
                  <a:lumMod val="40000"/>
                  <a:lumOff val="60000"/>
                </a:schemeClr>
              </a:solidFill>
              <a:effectLst/>
            </a:endParaRPr>
          </a:p>
        </p:txBody>
      </p:sp>
      <p:sp>
        <p:nvSpPr>
          <p:cNvPr id="8" name="文本框 7"/>
          <p:cNvSpPr txBox="1"/>
          <p:nvPr/>
        </p:nvSpPr>
        <p:spPr>
          <a:xfrm>
            <a:off x="1981200" y="1417955"/>
            <a:ext cx="5826760" cy="2245360"/>
          </a:xfrm>
          <a:prstGeom prst="rect">
            <a:avLst/>
          </a:prstGeom>
          <a:noFill/>
        </p:spPr>
        <p:txBody>
          <a:bodyPr wrap="none" rtlCol="0">
            <a:spAutoFit/>
          </a:bodyPr>
          <a:lstStyle/>
          <a:p>
            <a:r>
              <a:rPr lang="en-US" altLang="zh-CN" sz="2800" dirty="0">
                <a:solidFill>
                  <a:schemeClr val="accent1"/>
                </a:solidFill>
                <a:latin typeface="Times New Roman" panose="02020603050405020304" charset="0"/>
                <a:cs typeface="Times New Roman" panose="02020603050405020304" charset="0"/>
              </a:rPr>
              <a:t>1) resonates			2) fantastic</a:t>
            </a:r>
            <a:endParaRPr lang="en-US" altLang="zh-CN" sz="2800" dirty="0">
              <a:solidFill>
                <a:schemeClr val="accent1"/>
              </a:solidFill>
              <a:latin typeface="Times New Roman" panose="02020603050405020304" charset="0"/>
              <a:cs typeface="Times New Roman" panose="02020603050405020304" charset="0"/>
            </a:endParaRPr>
          </a:p>
          <a:p>
            <a:r>
              <a:rPr lang="en-US" altLang="zh-CN" sz="2800" dirty="0">
                <a:solidFill>
                  <a:schemeClr val="accent1"/>
                </a:solidFill>
                <a:latin typeface="Times New Roman" panose="02020603050405020304" charset="0"/>
                <a:cs typeface="Times New Roman" panose="02020603050405020304" charset="0"/>
              </a:rPr>
              <a:t>3) disregarding		4) brimming</a:t>
            </a:r>
            <a:endParaRPr lang="en-US" altLang="zh-CN" sz="2800" dirty="0">
              <a:solidFill>
                <a:schemeClr val="accent1"/>
              </a:solidFill>
              <a:latin typeface="Times New Roman" panose="02020603050405020304" charset="0"/>
              <a:cs typeface="Times New Roman" panose="02020603050405020304" charset="0"/>
            </a:endParaRPr>
          </a:p>
          <a:p>
            <a:r>
              <a:rPr lang="en-US" altLang="zh-CN" sz="2800" dirty="0">
                <a:solidFill>
                  <a:schemeClr val="accent1"/>
                </a:solidFill>
                <a:latin typeface="Times New Roman" panose="02020603050405020304" charset="0"/>
                <a:cs typeface="Times New Roman" panose="02020603050405020304" charset="0"/>
              </a:rPr>
              <a:t>5) luminous			6) destination</a:t>
            </a:r>
            <a:endParaRPr lang="en-US" altLang="zh-CN" sz="2800" dirty="0">
              <a:solidFill>
                <a:schemeClr val="accent1"/>
              </a:solidFill>
              <a:latin typeface="Times New Roman" panose="02020603050405020304" charset="0"/>
              <a:cs typeface="Times New Roman" panose="02020603050405020304" charset="0"/>
            </a:endParaRPr>
          </a:p>
          <a:p>
            <a:r>
              <a:rPr lang="en-US" altLang="zh-CN" sz="2800" dirty="0">
                <a:solidFill>
                  <a:schemeClr val="accent1"/>
                </a:solidFill>
                <a:latin typeface="Times New Roman" panose="02020603050405020304" charset="0"/>
                <a:cs typeface="Times New Roman" panose="02020603050405020304" charset="0"/>
              </a:rPr>
              <a:t>7) dominance		8) symbolizes</a:t>
            </a:r>
            <a:endParaRPr lang="en-US" altLang="zh-CN" sz="2800" dirty="0">
              <a:solidFill>
                <a:schemeClr val="accent1"/>
              </a:solidFill>
              <a:latin typeface="Times New Roman" panose="02020603050405020304" charset="0"/>
              <a:cs typeface="Times New Roman" panose="02020603050405020304" charset="0"/>
            </a:endParaRPr>
          </a:p>
          <a:p>
            <a:r>
              <a:rPr lang="en-US" altLang="zh-CN" sz="2800" dirty="0">
                <a:solidFill>
                  <a:schemeClr val="accent1"/>
                </a:solidFill>
                <a:latin typeface="Times New Roman" panose="02020603050405020304" charset="0"/>
                <a:cs typeface="Times New Roman" panose="02020603050405020304" charset="0"/>
              </a:rPr>
              <a:t>9) benchmark		10) rival</a:t>
            </a:r>
            <a:endParaRPr lang="en-US" altLang="zh-CN" sz="2800" dirty="0">
              <a:solidFill>
                <a:schemeClr val="accent1"/>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2" r:link="rId3" cstate="screen"/>
          <a:stretch>
            <a:fillRect/>
          </a:stretch>
        </p:blipFill>
        <p:spPr>
          <a:xfrm>
            <a:off x="11471910" y="6163893"/>
            <a:ext cx="720090" cy="694107"/>
          </a:xfrm>
          <a:prstGeom prst="rect">
            <a:avLst/>
          </a:prstGeom>
        </p:spPr>
      </p:pic>
      <p:sp>
        <p:nvSpPr>
          <p:cNvPr id="2" name="标题 1"/>
          <p:cNvSpPr>
            <a:spLocks noGrp="1"/>
          </p:cNvSpPr>
          <p:nvPr>
            <p:ph type="title" idx="4294967295"/>
            <p:custDataLst>
              <p:tags r:id="rId4"/>
            </p:custDataLst>
          </p:nvPr>
        </p:nvSpPr>
        <p:spPr>
          <a:xfrm>
            <a:off x="669882" y="443234"/>
            <a:ext cx="10852237" cy="441964"/>
          </a:xfr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lgn="l">
              <a:buClrTx/>
              <a:buSzTx/>
              <a:buFontTx/>
            </a:pPr>
            <a:r>
              <a:rPr lang="en-US" altLang="zh-CN">
                <a:solidFill>
                  <a:schemeClr val="dk1"/>
                </a:solidFill>
                <a:ea typeface="汉仪旗黑-55简" panose="00020600040101010101" charset="-122"/>
                <a:sym typeface="+mn-ea"/>
              </a:rPr>
              <a:t>Reading comprehension-Exercise 3</a:t>
            </a:r>
            <a:endParaRPr lang="en-US" altLang="zh-CN">
              <a:solidFill>
                <a:schemeClr val="dk1"/>
              </a:solidFill>
              <a:ea typeface="汉仪旗黑-55简" panose="00020600040101010101" charset="-122"/>
              <a:sym typeface="+mn-ea"/>
            </a:endParaRPr>
          </a:p>
        </p:txBody>
      </p:sp>
      <p:sp>
        <p:nvSpPr>
          <p:cNvPr id="3" name="内容占位符 2"/>
          <p:cNvSpPr>
            <a:spLocks noGrp="1"/>
          </p:cNvSpPr>
          <p:nvPr>
            <p:ph idx="4294967295"/>
            <p:custDataLst>
              <p:tags r:id="rId5"/>
            </p:custDataLst>
          </p:nvPr>
        </p:nvSpPr>
        <p:spPr>
          <a:xfrm>
            <a:off x="669882" y="952508"/>
            <a:ext cx="10852237" cy="5388907"/>
          </a:xfrm>
        </p:spPr>
        <p:txBody>
          <a:bodyPr vert="horz" wrap="square" lIns="90170" tIns="46990" rIns="90170" bIns="46990" rtlCol="0">
            <a:normAutofit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en-US" altLang="zh-CN">
                <a:solidFill>
                  <a:schemeClr val="dk1"/>
                </a:solidFill>
                <a:ea typeface="汉仪旗黑-55简" panose="00020600040101010101" charset="-122"/>
                <a:cs typeface="幼圆" panose="02010509060101010101" pitchFamily="49" charset="-122"/>
                <a:sym typeface="+mn-ea"/>
              </a:rPr>
              <a:t>1) “It” refers to the practice of taking an intentional break from civilization and technology. The author implies that the more advanced technology people have, the more they want to escape.</a:t>
            </a:r>
            <a:endParaRPr lang="en-US" altLang="zh-CN">
              <a:solidFill>
                <a:schemeClr val="dk1"/>
              </a:solidFill>
              <a:ea typeface="汉仪旗黑-55简" panose="00020600040101010101" charset="-122"/>
              <a:cs typeface="幼圆" panose="02010509060101010101" pitchFamily="49" charset="-122"/>
              <a:sym typeface="+mn-ea"/>
            </a:endParaRPr>
          </a:p>
          <a:p>
            <a:pPr lvl="0" algn="l">
              <a:buClrTx/>
              <a:buSzTx/>
            </a:pPr>
            <a:r>
              <a:rPr lang="en-US" altLang="zh-CN">
                <a:solidFill>
                  <a:schemeClr val="dk1"/>
                </a:solidFill>
                <a:ea typeface="汉仪旗黑-55简" panose="00020600040101010101" charset="-122"/>
                <a:cs typeface="幼圆" panose="02010509060101010101" pitchFamily="49" charset="-122"/>
                <a:sym typeface="+mn-ea"/>
              </a:rPr>
              <a:t>2) </a:t>
            </a:r>
            <a:r>
              <a:rPr lang="en-US" altLang="zh-CN">
                <a:solidFill>
                  <a:schemeClr val="dk1"/>
                </a:solidFill>
                <a:ea typeface="汉仪旗黑-55简" panose="00020600040101010101" charset="-122"/>
                <a:cs typeface="幼圆" panose="02010509060101010101" pitchFamily="49" charset="-122"/>
                <a:sym typeface="+mn-ea"/>
              </a:rPr>
              <a:t>远离科技也是“火人”反传统狂欢节的众多亮点之一（不过这些来到这片干涸湖床的狂欢者们越来越愿意并能够在Instagram或推特上共享他们在沙漠中的刺激冒险）。</a:t>
            </a:r>
            <a:endParaRPr lang="en-US" altLang="zh-CN">
              <a:solidFill>
                <a:schemeClr val="dk1"/>
              </a:solidFill>
              <a:ea typeface="汉仪旗黑-55简" panose="00020600040101010101" charset="-122"/>
              <a:cs typeface="幼圆" panose="02010509060101010101" pitchFamily="49" charset="-122"/>
              <a:sym typeface="+mn-ea"/>
            </a:endParaRPr>
          </a:p>
        </p:txBody>
      </p:sp>
    </p:spTree>
    <p:custDataLst>
      <p:tags r:id="rId6"/>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a:ln w="22225">
                  <a:solidFill>
                    <a:schemeClr val="accent2"/>
                  </a:solidFill>
                  <a:prstDash val="solid"/>
                </a:ln>
                <a:solidFill>
                  <a:schemeClr val="accent2">
                    <a:lumMod val="40000"/>
                    <a:lumOff val="60000"/>
                  </a:schemeClr>
                </a:solidFill>
                <a:effectLst/>
                <a:sym typeface="+mn-ea"/>
              </a:rPr>
              <a:t>Exercise 5</a:t>
            </a:r>
            <a:endParaRPr lang="en-US"/>
          </a:p>
        </p:txBody>
      </p:sp>
      <p:sp>
        <p:nvSpPr>
          <p:cNvPr id="5" name="文本框 4"/>
          <p:cNvSpPr txBox="1"/>
          <p:nvPr/>
        </p:nvSpPr>
        <p:spPr>
          <a:xfrm>
            <a:off x="2075180" y="1512570"/>
            <a:ext cx="6827520" cy="4399915"/>
          </a:xfrm>
          <a:prstGeom prst="rect">
            <a:avLst/>
          </a:prstGeom>
          <a:noFill/>
        </p:spPr>
        <p:txBody>
          <a:bodyPr wrap="square" rtlCol="0">
            <a:spAutoFit/>
          </a:bodyPr>
          <a:lstStyle/>
          <a:p>
            <a:r>
              <a:rPr lang="en-US" altLang="zh-CN" sz="2800" dirty="0">
                <a:solidFill>
                  <a:srgbClr val="0070C0"/>
                </a:solidFill>
                <a:latin typeface="Times New Roman" panose="02020603050405020304" charset="0"/>
                <a:cs typeface="Times New Roman" panose="02020603050405020304" charset="0"/>
              </a:rPr>
              <a:t>1) fascination with</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2) an icon of</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3) Individual technique</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4) at the height of</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5) consistency to</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6) conveyed emotion</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7) bring to mind</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8) associated with</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9) draw attention to</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10) hailed as</a:t>
            </a:r>
            <a:endParaRPr lang="en-US" altLang="zh-CN" sz="28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a:ln w="22225">
                  <a:solidFill>
                    <a:schemeClr val="accent2"/>
                  </a:solidFill>
                  <a:prstDash val="solid"/>
                </a:ln>
                <a:solidFill>
                  <a:schemeClr val="accent2">
                    <a:lumMod val="40000"/>
                    <a:lumOff val="60000"/>
                  </a:schemeClr>
                </a:solidFill>
                <a:effectLst/>
                <a:sym typeface="+mn-ea"/>
              </a:rPr>
              <a:t>Exercise 6-A</a:t>
            </a:r>
            <a:endParaRPr lang="en-US"/>
          </a:p>
        </p:txBody>
      </p:sp>
      <p:graphicFrame>
        <p:nvGraphicFramePr>
          <p:cNvPr id="3" name="表格 2"/>
          <p:cNvGraphicFramePr/>
          <p:nvPr/>
        </p:nvGraphicFramePr>
        <p:xfrm>
          <a:off x="2895600" y="1714500"/>
          <a:ext cx="6398260" cy="3688080"/>
        </p:xfrm>
        <a:graphic>
          <a:graphicData uri="http://schemas.openxmlformats.org/drawingml/2006/table">
            <a:tbl>
              <a:tblPr firstRow="1" bandRow="1">
                <a:tableStyleId>{5C22544A-7EE6-4342-B048-85BDC9FD1C3A}</a:tableStyleId>
              </a:tblPr>
              <a:tblGrid>
                <a:gridCol w="1599565"/>
                <a:gridCol w="1599565"/>
                <a:gridCol w="1599565"/>
                <a:gridCol w="1599565"/>
              </a:tblGrid>
              <a:tr h="381000">
                <a:tc>
                  <a:txBody>
                    <a:bodyPr/>
                    <a:lstStyle/>
                    <a:p>
                      <a:pPr>
                        <a:buNone/>
                      </a:pPr>
                      <a:r>
                        <a:rPr lang="en-US" altLang="zh-CN"/>
                        <a:t>Verb/Adjective</a:t>
                      </a:r>
                      <a:endParaRPr lang="en-US" altLang="zh-CN"/>
                    </a:p>
                  </a:txBody>
                  <a:tcPr/>
                </a:tc>
                <a:tc>
                  <a:txBody>
                    <a:bodyPr/>
                    <a:lstStyle/>
                    <a:p>
                      <a:pPr>
                        <a:buNone/>
                      </a:pPr>
                      <a:r>
                        <a:rPr lang="en-US" altLang="zh-CN"/>
                        <a:t>Collocated Preposition</a:t>
                      </a:r>
                      <a:endParaRPr lang="en-US" altLang="zh-CN"/>
                    </a:p>
                  </a:txBody>
                  <a:tcPr/>
                </a:tc>
                <a:tc>
                  <a:txBody>
                    <a:bodyPr/>
                    <a:lstStyle/>
                    <a:p>
                      <a:pPr>
                        <a:buNone/>
                      </a:pPr>
                      <a:r>
                        <a:rPr lang="en-US" altLang="zh-CN"/>
                        <a:t>Derived Noun</a:t>
                      </a:r>
                      <a:endParaRPr lang="en-US" altLang="zh-CN"/>
                    </a:p>
                  </a:txBody>
                  <a:tcPr/>
                </a:tc>
                <a:tc>
                  <a:txBody>
                    <a:bodyPr/>
                    <a:lstStyle/>
                    <a:p>
                      <a:pPr>
                        <a:buNone/>
                      </a:pPr>
                      <a:r>
                        <a:rPr lang="en-US" altLang="zh-CN"/>
                        <a:t>Collocated Preposition</a:t>
                      </a:r>
                      <a:endParaRPr lang="en-US" altLang="zh-CN"/>
                    </a:p>
                  </a:txBody>
                  <a:tcPr/>
                </a:tc>
              </a:tr>
              <a:tr h="381000">
                <a:tc>
                  <a:txBody>
                    <a:bodyPr/>
                    <a:lstStyle/>
                    <a:p>
                      <a:pPr>
                        <a:buNone/>
                      </a:pPr>
                      <a:r>
                        <a:rPr lang="en-US" altLang="zh-CN"/>
                        <a:t>concentrate</a:t>
                      </a:r>
                      <a:endParaRPr lang="en-US" altLang="zh-CN"/>
                    </a:p>
                  </a:txBody>
                  <a:tcPr/>
                </a:tc>
                <a:tc>
                  <a:txBody>
                    <a:bodyPr/>
                    <a:lstStyle/>
                    <a:p>
                      <a:pPr>
                        <a:buNone/>
                      </a:pPr>
                      <a:r>
                        <a:rPr lang="en-US" altLang="zh-CN"/>
                        <a:t>on</a:t>
                      </a:r>
                      <a:endParaRPr lang="en-US" altLang="zh-CN"/>
                    </a:p>
                  </a:txBody>
                  <a:tcPr/>
                </a:tc>
                <a:tc>
                  <a:txBody>
                    <a:bodyPr/>
                    <a:lstStyle/>
                    <a:p>
                      <a:pPr>
                        <a:buNone/>
                      </a:pPr>
                      <a:r>
                        <a:rPr lang="en-US" altLang="zh-CN" i="1">
                          <a:latin typeface="Times New Roman" panose="02020603050405020304" charset="0"/>
                          <a:cs typeface="Times New Roman" panose="02020603050405020304" charset="0"/>
                        </a:rPr>
                        <a:t>concentration</a:t>
                      </a:r>
                      <a:endParaRPr lang="en-US" altLang="zh-CN" i="1">
                        <a:latin typeface="Times New Roman" panose="02020603050405020304" charset="0"/>
                        <a:cs typeface="Times New Roman" panose="02020603050405020304" charset="0"/>
                      </a:endParaRPr>
                    </a:p>
                  </a:txBody>
                  <a:tcPr/>
                </a:tc>
                <a:tc>
                  <a:txBody>
                    <a:bodyPr/>
                    <a:lstStyle/>
                    <a:p>
                      <a:pPr>
                        <a:buNone/>
                      </a:pPr>
                      <a:r>
                        <a:rPr lang="en-US" altLang="zh-CN" i="1">
                          <a:latin typeface="Times New Roman" panose="02020603050405020304" charset="0"/>
                          <a:cs typeface="Times New Roman" panose="02020603050405020304" charset="0"/>
                        </a:rPr>
                        <a:t>on</a:t>
                      </a:r>
                      <a:endParaRPr lang="en-US" altLang="zh-CN" i="1">
                        <a:latin typeface="Times New Roman" panose="02020603050405020304" charset="0"/>
                        <a:cs typeface="Times New Roman" panose="02020603050405020304" charset="0"/>
                      </a:endParaRPr>
                    </a:p>
                  </a:txBody>
                  <a:tcPr/>
                </a:tc>
              </a:tr>
              <a:tr h="381000">
                <a:tc>
                  <a:txBody>
                    <a:bodyPr/>
                    <a:lstStyle/>
                    <a:p>
                      <a:pPr>
                        <a:buNone/>
                      </a:pPr>
                      <a:r>
                        <a:rPr lang="en-US" altLang="zh-CN"/>
                        <a:t>depart</a:t>
                      </a:r>
                      <a:endParaRPr lang="en-US" altLang="zh-CN"/>
                    </a:p>
                  </a:txBody>
                  <a:tcPr/>
                </a:tc>
                <a:tc>
                  <a:txBody>
                    <a:bodyPr/>
                    <a:lstStyle/>
                    <a:p>
                      <a:pPr>
                        <a:buNone/>
                      </a:pPr>
                      <a:r>
                        <a:rPr lang="en-US" altLang="zh-CN"/>
                        <a:t>from/for</a:t>
                      </a:r>
                      <a:endParaRPr lang="en-US" altLang="zh-CN"/>
                    </a:p>
                  </a:txBody>
                  <a:tcPr/>
                </a:tc>
                <a:tc>
                  <a:txBody>
                    <a:bodyPr/>
                    <a:lstStyle/>
                    <a:p>
                      <a:pPr>
                        <a:buNone/>
                      </a:pPr>
                      <a:r>
                        <a:rPr lang="en-US" altLang="zh-CN" i="1">
                          <a:latin typeface="Times New Roman" panose="02020603050405020304" charset="0"/>
                          <a:cs typeface="Times New Roman" panose="02020603050405020304" charset="0"/>
                        </a:rPr>
                        <a:t>departure</a:t>
                      </a:r>
                      <a:endParaRPr lang="en-US" altLang="zh-CN" i="1">
                        <a:latin typeface="Times New Roman" panose="02020603050405020304" charset="0"/>
                        <a:cs typeface="Times New Roman" panose="02020603050405020304" charset="0"/>
                      </a:endParaRPr>
                    </a:p>
                  </a:txBody>
                  <a:tcPr/>
                </a:tc>
                <a:tc>
                  <a:txBody>
                    <a:bodyPr/>
                    <a:lstStyle/>
                    <a:p>
                      <a:pPr>
                        <a:buNone/>
                      </a:pPr>
                      <a:r>
                        <a:rPr lang="en-US" altLang="zh-CN" i="1">
                          <a:latin typeface="Times New Roman" panose="02020603050405020304" charset="0"/>
                          <a:cs typeface="Times New Roman" panose="02020603050405020304" charset="0"/>
                        </a:rPr>
                        <a:t>from/for</a:t>
                      </a:r>
                      <a:endParaRPr lang="en-US" altLang="zh-CN" i="1">
                        <a:latin typeface="Times New Roman" panose="02020603050405020304" charset="0"/>
                        <a:cs typeface="Times New Roman" panose="02020603050405020304" charset="0"/>
                      </a:endParaRPr>
                    </a:p>
                  </a:txBody>
                  <a:tcPr/>
                </a:tc>
              </a:tr>
              <a:tr h="381000">
                <a:tc>
                  <a:txBody>
                    <a:bodyPr/>
                    <a:lstStyle/>
                    <a:p>
                      <a:pPr>
                        <a:buNone/>
                      </a:pPr>
                      <a:r>
                        <a:rPr lang="en-US" altLang="zh-CN"/>
                        <a:t>conceive</a:t>
                      </a:r>
                      <a:endParaRPr lang="en-US" altLang="zh-CN"/>
                    </a:p>
                  </a:txBody>
                  <a:tcPr/>
                </a:tc>
                <a:tc>
                  <a:txBody>
                    <a:bodyPr/>
                    <a:lstStyle/>
                    <a:p>
                      <a:pPr>
                        <a:buNone/>
                      </a:pPr>
                      <a:r>
                        <a:rPr lang="en-US" altLang="zh-CN"/>
                        <a:t>of</a:t>
                      </a:r>
                      <a:endParaRPr lang="en-US" altLang="zh-CN"/>
                    </a:p>
                  </a:txBody>
                  <a:tcPr/>
                </a:tc>
                <a:tc>
                  <a:txBody>
                    <a:bodyPr/>
                    <a:lstStyle/>
                    <a:p>
                      <a:pPr>
                        <a:buNone/>
                      </a:pPr>
                      <a:r>
                        <a:rPr lang="en-US" altLang="zh-CN" i="1">
                          <a:latin typeface="Times New Roman" panose="02020603050405020304" charset="0"/>
                          <a:cs typeface="Times New Roman" panose="02020603050405020304" charset="0"/>
                        </a:rPr>
                        <a:t>conception</a:t>
                      </a:r>
                      <a:endParaRPr lang="en-US" altLang="zh-CN" i="1">
                        <a:latin typeface="Times New Roman" panose="02020603050405020304" charset="0"/>
                        <a:cs typeface="Times New Roman" panose="02020603050405020304" charset="0"/>
                      </a:endParaRPr>
                    </a:p>
                  </a:txBody>
                  <a:tcPr/>
                </a:tc>
                <a:tc>
                  <a:txBody>
                    <a:bodyPr/>
                    <a:lstStyle/>
                    <a:p>
                      <a:pPr>
                        <a:buNone/>
                      </a:pPr>
                      <a:r>
                        <a:rPr lang="en-US" altLang="zh-CN" i="1">
                          <a:latin typeface="Times New Roman" panose="02020603050405020304" charset="0"/>
                          <a:cs typeface="Times New Roman" panose="02020603050405020304" charset="0"/>
                        </a:rPr>
                        <a:t>of</a:t>
                      </a:r>
                      <a:endParaRPr lang="en-US" altLang="zh-CN" i="1">
                        <a:latin typeface="Times New Roman" panose="02020603050405020304" charset="0"/>
                        <a:cs typeface="Times New Roman" panose="02020603050405020304" charset="0"/>
                      </a:endParaRPr>
                    </a:p>
                  </a:txBody>
                  <a:tcPr/>
                </a:tc>
              </a:tr>
              <a:tr h="381000">
                <a:tc>
                  <a:txBody>
                    <a:bodyPr/>
                    <a:lstStyle/>
                    <a:p>
                      <a:pPr>
                        <a:buNone/>
                      </a:pPr>
                      <a:r>
                        <a:rPr lang="en-US" altLang="zh-CN"/>
                        <a:t>confide</a:t>
                      </a:r>
                      <a:endParaRPr lang="en-US" altLang="zh-CN"/>
                    </a:p>
                  </a:txBody>
                  <a:tcPr/>
                </a:tc>
                <a:tc>
                  <a:txBody>
                    <a:bodyPr/>
                    <a:lstStyle/>
                    <a:p>
                      <a:pPr>
                        <a:buNone/>
                      </a:pPr>
                      <a:r>
                        <a:rPr lang="en-US" altLang="zh-CN"/>
                        <a:t>in</a:t>
                      </a:r>
                      <a:endParaRPr lang="en-US" altLang="zh-CN"/>
                    </a:p>
                  </a:txBody>
                  <a:tcPr/>
                </a:tc>
                <a:tc>
                  <a:txBody>
                    <a:bodyPr/>
                    <a:lstStyle/>
                    <a:p>
                      <a:pPr>
                        <a:buNone/>
                      </a:pPr>
                      <a:r>
                        <a:rPr lang="en-US" altLang="zh-CN" i="1">
                          <a:latin typeface="Times New Roman" panose="02020603050405020304" charset="0"/>
                          <a:cs typeface="Times New Roman" panose="02020603050405020304" charset="0"/>
                        </a:rPr>
                        <a:t>confidence</a:t>
                      </a:r>
                      <a:endParaRPr lang="en-US" altLang="zh-CN" i="1">
                        <a:latin typeface="Times New Roman" panose="02020603050405020304" charset="0"/>
                        <a:cs typeface="Times New Roman" panose="02020603050405020304" charset="0"/>
                      </a:endParaRPr>
                    </a:p>
                  </a:txBody>
                  <a:tcPr/>
                </a:tc>
                <a:tc>
                  <a:txBody>
                    <a:bodyPr/>
                    <a:lstStyle/>
                    <a:p>
                      <a:pPr>
                        <a:buNone/>
                      </a:pPr>
                      <a:r>
                        <a:rPr lang="en-US" altLang="zh-CN" i="1">
                          <a:latin typeface="Times New Roman" panose="02020603050405020304" charset="0"/>
                          <a:cs typeface="Times New Roman" panose="02020603050405020304" charset="0"/>
                        </a:rPr>
                        <a:t>in</a:t>
                      </a:r>
                      <a:endParaRPr lang="en-US" altLang="zh-CN" i="1">
                        <a:latin typeface="Times New Roman" panose="02020603050405020304" charset="0"/>
                        <a:cs typeface="Times New Roman" panose="02020603050405020304" charset="0"/>
                      </a:endParaRPr>
                    </a:p>
                  </a:txBody>
                  <a:tcPr/>
                </a:tc>
              </a:tr>
              <a:tr h="381000">
                <a:tc>
                  <a:txBody>
                    <a:bodyPr/>
                    <a:lstStyle/>
                    <a:p>
                      <a:pPr>
                        <a:buNone/>
                      </a:pPr>
                      <a:r>
                        <a:rPr lang="en-US" altLang="zh-CN"/>
                        <a:t>addicted</a:t>
                      </a:r>
                      <a:endParaRPr lang="en-US" altLang="zh-CN"/>
                    </a:p>
                  </a:txBody>
                  <a:tcPr/>
                </a:tc>
                <a:tc>
                  <a:txBody>
                    <a:bodyPr/>
                    <a:lstStyle/>
                    <a:p>
                      <a:pPr>
                        <a:buNone/>
                      </a:pPr>
                      <a:r>
                        <a:rPr lang="en-US" altLang="zh-CN"/>
                        <a:t>to</a:t>
                      </a:r>
                      <a:endParaRPr lang="en-US" altLang="zh-CN"/>
                    </a:p>
                  </a:txBody>
                  <a:tcPr/>
                </a:tc>
                <a:tc>
                  <a:txBody>
                    <a:bodyPr/>
                    <a:lstStyle/>
                    <a:p>
                      <a:pPr>
                        <a:buNone/>
                      </a:pPr>
                      <a:r>
                        <a:rPr lang="en-US" altLang="zh-CN" i="1">
                          <a:latin typeface="Times New Roman" panose="02020603050405020304" charset="0"/>
                          <a:cs typeface="Times New Roman" panose="02020603050405020304" charset="0"/>
                        </a:rPr>
                        <a:t>addiction</a:t>
                      </a:r>
                      <a:endParaRPr lang="en-US" altLang="zh-CN" i="1">
                        <a:latin typeface="Times New Roman" panose="02020603050405020304" charset="0"/>
                        <a:cs typeface="Times New Roman" panose="02020603050405020304" charset="0"/>
                      </a:endParaRPr>
                    </a:p>
                  </a:txBody>
                  <a:tcPr/>
                </a:tc>
                <a:tc>
                  <a:txBody>
                    <a:bodyPr/>
                    <a:lstStyle/>
                    <a:p>
                      <a:pPr>
                        <a:buNone/>
                      </a:pPr>
                      <a:r>
                        <a:rPr lang="en-US" altLang="zh-CN" i="1">
                          <a:latin typeface="Times New Roman" panose="02020603050405020304" charset="0"/>
                          <a:cs typeface="Times New Roman" panose="02020603050405020304" charset="0"/>
                        </a:rPr>
                        <a:t>to</a:t>
                      </a:r>
                      <a:endParaRPr lang="en-US" altLang="zh-CN" i="1">
                        <a:latin typeface="Times New Roman" panose="02020603050405020304" charset="0"/>
                        <a:cs typeface="Times New Roman" panose="02020603050405020304" charset="0"/>
                      </a:endParaRPr>
                    </a:p>
                  </a:txBody>
                  <a:tcPr/>
                </a:tc>
              </a:tr>
              <a:tr h="381000">
                <a:tc>
                  <a:txBody>
                    <a:bodyPr/>
                    <a:lstStyle/>
                    <a:p>
                      <a:pPr>
                        <a:buNone/>
                      </a:pPr>
                      <a:r>
                        <a:rPr lang="en-US" altLang="zh-CN"/>
                        <a:t>compatible</a:t>
                      </a:r>
                      <a:endParaRPr lang="en-US" altLang="zh-CN"/>
                    </a:p>
                  </a:txBody>
                  <a:tcPr/>
                </a:tc>
                <a:tc>
                  <a:txBody>
                    <a:bodyPr/>
                    <a:lstStyle/>
                    <a:p>
                      <a:pPr>
                        <a:buNone/>
                      </a:pPr>
                      <a:r>
                        <a:rPr lang="en-US" altLang="zh-CN"/>
                        <a:t>with</a:t>
                      </a:r>
                      <a:endParaRPr lang="en-US" altLang="zh-CN"/>
                    </a:p>
                  </a:txBody>
                  <a:tcPr/>
                </a:tc>
                <a:tc>
                  <a:txBody>
                    <a:bodyPr/>
                    <a:lstStyle/>
                    <a:p>
                      <a:pPr>
                        <a:buNone/>
                      </a:pPr>
                      <a:r>
                        <a:rPr lang="en-US" altLang="zh-CN" i="1">
                          <a:latin typeface="Times New Roman" panose="02020603050405020304" charset="0"/>
                          <a:cs typeface="Times New Roman" panose="02020603050405020304" charset="0"/>
                        </a:rPr>
                        <a:t>compatibility</a:t>
                      </a:r>
                      <a:endParaRPr lang="en-US" altLang="zh-CN" i="1">
                        <a:latin typeface="Times New Roman" panose="02020603050405020304" charset="0"/>
                        <a:cs typeface="Times New Roman" panose="02020603050405020304" charset="0"/>
                      </a:endParaRPr>
                    </a:p>
                  </a:txBody>
                  <a:tcPr/>
                </a:tc>
                <a:tc>
                  <a:txBody>
                    <a:bodyPr/>
                    <a:lstStyle/>
                    <a:p>
                      <a:pPr>
                        <a:buNone/>
                      </a:pPr>
                      <a:r>
                        <a:rPr lang="en-US" altLang="zh-CN" i="1">
                          <a:latin typeface="Times New Roman" panose="02020603050405020304" charset="0"/>
                          <a:cs typeface="Times New Roman" panose="02020603050405020304" charset="0"/>
                        </a:rPr>
                        <a:t>with</a:t>
                      </a:r>
                      <a:endParaRPr lang="en-US" altLang="zh-CN" i="1">
                        <a:latin typeface="Times New Roman" panose="02020603050405020304" charset="0"/>
                        <a:cs typeface="Times New Roman" panose="02020603050405020304" charset="0"/>
                      </a:endParaRPr>
                    </a:p>
                  </a:txBody>
                  <a:tcPr/>
                </a:tc>
              </a:tr>
              <a:tr h="381000">
                <a:tc>
                  <a:txBody>
                    <a:bodyPr/>
                    <a:lstStyle/>
                    <a:p>
                      <a:pPr>
                        <a:buNone/>
                      </a:pPr>
                      <a:r>
                        <a:rPr lang="en-US" altLang="zh-CN"/>
                        <a:t>superior</a:t>
                      </a:r>
                      <a:endParaRPr lang="en-US" altLang="zh-CN"/>
                    </a:p>
                  </a:txBody>
                  <a:tcPr/>
                </a:tc>
                <a:tc>
                  <a:txBody>
                    <a:bodyPr/>
                    <a:lstStyle/>
                    <a:p>
                      <a:pPr>
                        <a:buNone/>
                      </a:pPr>
                      <a:r>
                        <a:rPr lang="en-US" altLang="zh-CN"/>
                        <a:t>to</a:t>
                      </a:r>
                      <a:endParaRPr lang="en-US" altLang="zh-CN"/>
                    </a:p>
                  </a:txBody>
                  <a:tcPr/>
                </a:tc>
                <a:tc>
                  <a:txBody>
                    <a:bodyPr/>
                    <a:lstStyle/>
                    <a:p>
                      <a:pPr>
                        <a:buNone/>
                      </a:pPr>
                      <a:r>
                        <a:rPr lang="en-US" altLang="zh-CN" i="1">
                          <a:latin typeface="Times New Roman" panose="02020603050405020304" charset="0"/>
                          <a:cs typeface="Times New Roman" panose="02020603050405020304" charset="0"/>
                        </a:rPr>
                        <a:t>superiority</a:t>
                      </a:r>
                      <a:endParaRPr lang="en-US" altLang="zh-CN" i="1">
                        <a:latin typeface="Times New Roman" panose="02020603050405020304" charset="0"/>
                        <a:cs typeface="Times New Roman" panose="02020603050405020304" charset="0"/>
                      </a:endParaRPr>
                    </a:p>
                  </a:txBody>
                  <a:tcPr/>
                </a:tc>
                <a:tc>
                  <a:txBody>
                    <a:bodyPr/>
                    <a:lstStyle/>
                    <a:p>
                      <a:pPr>
                        <a:buNone/>
                      </a:pPr>
                      <a:r>
                        <a:rPr lang="en-US" altLang="zh-CN" i="1">
                          <a:latin typeface="Times New Roman" panose="02020603050405020304" charset="0"/>
                          <a:cs typeface="Times New Roman" panose="02020603050405020304" charset="0"/>
                        </a:rPr>
                        <a:t>over</a:t>
                      </a:r>
                      <a:endParaRPr lang="en-US" altLang="zh-CN" i="1">
                        <a:latin typeface="Times New Roman" panose="02020603050405020304" charset="0"/>
                        <a:cs typeface="Times New Roman" panose="02020603050405020304" charset="0"/>
                      </a:endParaRPr>
                    </a:p>
                  </a:txBody>
                  <a:tcPr/>
                </a:tc>
              </a:tr>
              <a:tr h="381000">
                <a:tc>
                  <a:txBody>
                    <a:bodyPr/>
                    <a:lstStyle/>
                    <a:p>
                      <a:pPr>
                        <a:buNone/>
                      </a:pPr>
                      <a:r>
                        <a:rPr lang="en-US" altLang="zh-CN"/>
                        <a:t>fond</a:t>
                      </a:r>
                      <a:endParaRPr lang="en-US" altLang="zh-CN"/>
                    </a:p>
                  </a:txBody>
                  <a:tcPr/>
                </a:tc>
                <a:tc>
                  <a:txBody>
                    <a:bodyPr/>
                    <a:lstStyle/>
                    <a:p>
                      <a:pPr>
                        <a:buNone/>
                      </a:pPr>
                      <a:r>
                        <a:rPr lang="en-US" altLang="zh-CN"/>
                        <a:t>of</a:t>
                      </a:r>
                      <a:endParaRPr lang="en-US" altLang="zh-CN"/>
                    </a:p>
                  </a:txBody>
                  <a:tcPr/>
                </a:tc>
                <a:tc>
                  <a:txBody>
                    <a:bodyPr/>
                    <a:lstStyle/>
                    <a:p>
                      <a:pPr>
                        <a:buNone/>
                      </a:pPr>
                      <a:r>
                        <a:rPr lang="en-US" altLang="zh-CN" i="1">
                          <a:latin typeface="Times New Roman" panose="02020603050405020304" charset="0"/>
                          <a:cs typeface="Times New Roman" panose="02020603050405020304" charset="0"/>
                        </a:rPr>
                        <a:t>fondness</a:t>
                      </a:r>
                      <a:endParaRPr lang="en-US" altLang="zh-CN" i="1">
                        <a:latin typeface="Times New Roman" panose="02020603050405020304" charset="0"/>
                        <a:cs typeface="Times New Roman" panose="02020603050405020304" charset="0"/>
                      </a:endParaRPr>
                    </a:p>
                  </a:txBody>
                  <a:tcPr/>
                </a:tc>
                <a:tc>
                  <a:txBody>
                    <a:bodyPr/>
                    <a:lstStyle/>
                    <a:p>
                      <a:pPr>
                        <a:buNone/>
                      </a:pPr>
                      <a:r>
                        <a:rPr lang="en-US" altLang="zh-CN" i="1">
                          <a:latin typeface="Times New Roman" panose="02020603050405020304" charset="0"/>
                          <a:cs typeface="Times New Roman" panose="02020603050405020304" charset="0"/>
                        </a:rPr>
                        <a:t>for</a:t>
                      </a:r>
                      <a:endParaRPr lang="en-US" altLang="zh-CN" i="1">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a:ln w="22225">
                  <a:solidFill>
                    <a:schemeClr val="accent2"/>
                  </a:solidFill>
                  <a:prstDash val="solid"/>
                </a:ln>
                <a:solidFill>
                  <a:schemeClr val="accent2">
                    <a:lumMod val="40000"/>
                    <a:lumOff val="60000"/>
                  </a:schemeClr>
                </a:solidFill>
                <a:effectLst/>
                <a:sym typeface="+mn-ea"/>
              </a:rPr>
              <a:t>Exercise 6-B</a:t>
            </a:r>
            <a:endParaRPr lang="en-US"/>
          </a:p>
        </p:txBody>
      </p:sp>
      <p:sp>
        <p:nvSpPr>
          <p:cNvPr id="5" name="文本框 4"/>
          <p:cNvSpPr txBox="1"/>
          <p:nvPr/>
        </p:nvSpPr>
        <p:spPr>
          <a:xfrm>
            <a:off x="2075180" y="1512570"/>
            <a:ext cx="6827520" cy="3538220"/>
          </a:xfrm>
          <a:prstGeom prst="rect">
            <a:avLst/>
          </a:prstGeom>
          <a:noFill/>
        </p:spPr>
        <p:txBody>
          <a:bodyPr wrap="square" rtlCol="0">
            <a:spAutoFit/>
          </a:bodyPr>
          <a:lstStyle/>
          <a:p>
            <a:r>
              <a:rPr lang="en-US" altLang="zh-CN" sz="2800" dirty="0">
                <a:solidFill>
                  <a:srgbClr val="0070C0"/>
                </a:solidFill>
                <a:latin typeface="Times New Roman" panose="02020603050405020304" charset="0"/>
                <a:cs typeface="Times New Roman" panose="02020603050405020304" charset="0"/>
              </a:rPr>
              <a:t>1) addiction to</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2) compatibility with</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3) confidence in</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4) departure from</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5) fondness for</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6) conception of</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7) superiority over</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8) concentration on</a:t>
            </a:r>
            <a:endParaRPr lang="en-US" altLang="zh-CN" sz="28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a:ln w="22225">
                  <a:solidFill>
                    <a:schemeClr val="accent2"/>
                  </a:solidFill>
                  <a:prstDash val="solid"/>
                </a:ln>
                <a:solidFill>
                  <a:schemeClr val="accent2">
                    <a:lumMod val="40000"/>
                    <a:lumOff val="60000"/>
                  </a:schemeClr>
                </a:solidFill>
                <a:effectLst/>
                <a:sym typeface="+mn-ea"/>
              </a:rPr>
              <a:t>Exercise 7</a:t>
            </a:r>
            <a:endParaRPr lang="en-US"/>
          </a:p>
        </p:txBody>
      </p:sp>
      <p:sp>
        <p:nvSpPr>
          <p:cNvPr id="5" name="文本框 4"/>
          <p:cNvSpPr txBox="1"/>
          <p:nvPr/>
        </p:nvSpPr>
        <p:spPr>
          <a:xfrm>
            <a:off x="2075180" y="1512570"/>
            <a:ext cx="6827520" cy="3538220"/>
          </a:xfrm>
          <a:prstGeom prst="rect">
            <a:avLst/>
          </a:prstGeom>
          <a:noFill/>
        </p:spPr>
        <p:txBody>
          <a:bodyPr wrap="square" rtlCol="0">
            <a:spAutoFit/>
          </a:bodyPr>
          <a:lstStyle/>
          <a:p>
            <a:r>
              <a:rPr lang="en-US" altLang="zh-CN" sz="2800" dirty="0">
                <a:solidFill>
                  <a:srgbClr val="0070C0"/>
                </a:solidFill>
                <a:latin typeface="Times New Roman" panose="02020603050405020304" charset="0"/>
                <a:cs typeface="Times New Roman" panose="02020603050405020304" charset="0"/>
              </a:rPr>
              <a:t>1) refusal of</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2) dedication to</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3) preference for</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4) reaction to</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5) analysis of, solution to</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6) invasion into</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7) gratefulness/gratitude for</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8) application to</a:t>
            </a:r>
            <a:endParaRPr lang="en-US" altLang="zh-CN" sz="28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a:ln w="22225">
                  <a:solidFill>
                    <a:schemeClr val="accent2"/>
                  </a:solidFill>
                  <a:prstDash val="solid"/>
                </a:ln>
                <a:solidFill>
                  <a:schemeClr val="accent2">
                    <a:lumMod val="40000"/>
                    <a:lumOff val="60000"/>
                  </a:schemeClr>
                </a:solidFill>
                <a:effectLst/>
                <a:sym typeface="+mn-ea"/>
              </a:rPr>
              <a:t>Exercise 8</a:t>
            </a:r>
            <a:endParaRPr lang="en-US"/>
          </a:p>
        </p:txBody>
      </p:sp>
      <p:sp>
        <p:nvSpPr>
          <p:cNvPr id="5" name="文本框 4"/>
          <p:cNvSpPr txBox="1"/>
          <p:nvPr/>
        </p:nvSpPr>
        <p:spPr>
          <a:xfrm>
            <a:off x="2075180" y="1512570"/>
            <a:ext cx="6827520" cy="4523105"/>
          </a:xfrm>
          <a:prstGeom prst="rect">
            <a:avLst/>
          </a:prstGeom>
          <a:noFill/>
        </p:spPr>
        <p:txBody>
          <a:bodyPr wrap="square" rtlCol="0">
            <a:spAutoFit/>
          </a:bodyPr>
          <a:lstStyle/>
          <a:p>
            <a:pPr marL="514350" indent="-514350">
              <a:buFont typeface="+mj-lt"/>
              <a:buAutoNum type="arabicPeriod"/>
            </a:pPr>
            <a:r>
              <a:rPr sz="2400" dirty="0" err="1">
                <a:solidFill>
                  <a:srgbClr val="0070C0"/>
                </a:solidFill>
                <a:latin typeface="宋体" panose="02010600030101010101" pitchFamily="2" charset="-122"/>
                <a:ea typeface="宋体" panose="02010600030101010101" pitchFamily="2" charset="-122"/>
                <a:cs typeface="Times New Roman" panose="02020603050405020304" charset="0"/>
              </a:rPr>
              <a:t>据说这幅画描绘的是他睡房窗外的景色</a:t>
            </a:r>
            <a:r>
              <a:rPr sz="2400" dirty="0">
                <a:solidFill>
                  <a:srgbClr val="0070C0"/>
                </a:solidFill>
                <a:latin typeface="宋体" panose="02010600030101010101" pitchFamily="2" charset="-122"/>
                <a:ea typeface="宋体" panose="02010600030101010101" pitchFamily="2" charset="-122"/>
                <a:cs typeface="Times New Roman" panose="02020603050405020304" charset="0"/>
              </a:rPr>
              <a:t>。</a:t>
            </a:r>
            <a:endParaRPr sz="2400" dirty="0">
              <a:solidFill>
                <a:srgbClr val="0070C0"/>
              </a:solidFill>
              <a:latin typeface="宋体" panose="02010600030101010101" pitchFamily="2" charset="-122"/>
              <a:ea typeface="宋体" panose="02010600030101010101" pitchFamily="2" charset="-122"/>
              <a:cs typeface="Times New Roman" panose="02020603050405020304" charset="0"/>
            </a:endParaRPr>
          </a:p>
          <a:p>
            <a:pPr marL="514350" indent="-514350" algn="l">
              <a:buFont typeface="+mj-lt"/>
              <a:buAutoNum type="arabicPeriod"/>
            </a:pPr>
            <a:r>
              <a:rPr sz="2400" dirty="0" err="1">
                <a:solidFill>
                  <a:srgbClr val="0070C0"/>
                </a:solidFill>
                <a:latin typeface="宋体" panose="02010600030101010101" pitchFamily="2" charset="-122"/>
                <a:ea typeface="宋体" panose="02010600030101010101" pitchFamily="2" charset="-122"/>
                <a:cs typeface="Times New Roman" panose="02020603050405020304" charset="0"/>
              </a:rPr>
              <a:t>在《星夜》这幅画中，梵高笔下的夜空充满能量，与夜空下静谧的村庄形成鲜明反差</a:t>
            </a:r>
            <a:r>
              <a:rPr lang="zh-CN" sz="2400" dirty="0">
                <a:solidFill>
                  <a:srgbClr val="0070C0"/>
                </a:solidFill>
                <a:latin typeface="宋体" panose="02010600030101010101" pitchFamily="2" charset="-122"/>
                <a:ea typeface="宋体" panose="02010600030101010101" pitchFamily="2" charset="-122"/>
                <a:cs typeface="Times New Roman" panose="02020603050405020304" charset="0"/>
              </a:rPr>
              <a:t>。</a:t>
            </a:r>
            <a:endParaRPr sz="2400" dirty="0">
              <a:solidFill>
                <a:srgbClr val="0070C0"/>
              </a:solidFill>
              <a:latin typeface="宋体" panose="02010600030101010101" pitchFamily="2" charset="-122"/>
              <a:ea typeface="宋体" panose="02010600030101010101" pitchFamily="2" charset="-122"/>
              <a:cs typeface="Times New Roman" panose="02020603050405020304" charset="0"/>
            </a:endParaRPr>
          </a:p>
          <a:p>
            <a:pPr marL="514350" indent="-514350">
              <a:buFont typeface="+mj-lt"/>
              <a:buAutoNum type="arabicPeriod"/>
            </a:pPr>
            <a:r>
              <a:rPr sz="2400" dirty="0" err="1">
                <a:solidFill>
                  <a:srgbClr val="0070C0"/>
                </a:solidFill>
                <a:latin typeface="宋体" panose="02010600030101010101" pitchFamily="2" charset="-122"/>
                <a:ea typeface="宋体" panose="02010600030101010101" pitchFamily="2" charset="-122"/>
                <a:cs typeface="Times New Roman" panose="02020603050405020304" charset="0"/>
              </a:rPr>
              <a:t>他此处描绘的村镇有几分虚构，教堂尖顶则让人联想到他的故乡荷兰</a:t>
            </a:r>
            <a:r>
              <a:rPr sz="2400" dirty="0">
                <a:solidFill>
                  <a:srgbClr val="0070C0"/>
                </a:solidFill>
                <a:latin typeface="宋体" panose="02010600030101010101" pitchFamily="2" charset="-122"/>
                <a:ea typeface="宋体" panose="02010600030101010101" pitchFamily="2" charset="-122"/>
                <a:cs typeface="Times New Roman" panose="02020603050405020304" charset="0"/>
              </a:rPr>
              <a:t>。</a:t>
            </a:r>
            <a:endParaRPr sz="2400" dirty="0">
              <a:solidFill>
                <a:srgbClr val="0070C0"/>
              </a:solidFill>
              <a:latin typeface="宋体" panose="02010600030101010101" pitchFamily="2" charset="-122"/>
              <a:ea typeface="宋体" panose="02010600030101010101" pitchFamily="2" charset="-122"/>
              <a:cs typeface="Times New Roman" panose="02020603050405020304" charset="0"/>
            </a:endParaRPr>
          </a:p>
          <a:p>
            <a:pPr marL="514350" indent="-514350">
              <a:buFont typeface="+mj-lt"/>
              <a:buAutoNum type="arabicPeriod"/>
            </a:pPr>
            <a:r>
              <a:rPr sz="2400" dirty="0" err="1">
                <a:solidFill>
                  <a:srgbClr val="0070C0"/>
                </a:solidFill>
                <a:latin typeface="宋体" panose="02010600030101010101" pitchFamily="2" charset="-122"/>
                <a:ea typeface="宋体" panose="02010600030101010101" pitchFamily="2" charset="-122"/>
                <a:cs typeface="Times New Roman" panose="02020603050405020304" charset="0"/>
              </a:rPr>
              <a:t>梵高在《星夜》中还画了一棵柏树，这种树在墓地里很常见，让人产生哀思。这棵柏树连天接地，也许反映出梵高对于死亡的理解</a:t>
            </a:r>
            <a:r>
              <a:rPr lang="en-US" sz="2400" dirty="0">
                <a:solidFill>
                  <a:srgbClr val="0070C0"/>
                </a:solidFill>
                <a:latin typeface="宋体" panose="02010600030101010101" pitchFamily="2" charset="-122"/>
                <a:ea typeface="宋体" panose="02010600030101010101" pitchFamily="2" charset="-122"/>
                <a:cs typeface="Times New Roman" panose="02020603050405020304" charset="0"/>
              </a:rPr>
              <a:t>——</a:t>
            </a:r>
            <a:r>
              <a:rPr sz="2400" dirty="0" err="1">
                <a:solidFill>
                  <a:srgbClr val="0070C0"/>
                </a:solidFill>
                <a:latin typeface="宋体" panose="02010600030101010101" pitchFamily="2" charset="-122"/>
                <a:ea typeface="宋体" panose="02010600030101010101" pitchFamily="2" charset="-122"/>
                <a:cs typeface="Times New Roman" panose="02020603050405020304" charset="0"/>
              </a:rPr>
              <a:t>死亡是生命之旅的终点</a:t>
            </a:r>
            <a:r>
              <a:rPr sz="2400" dirty="0">
                <a:solidFill>
                  <a:srgbClr val="0070C0"/>
                </a:solidFill>
                <a:latin typeface="宋体" panose="02010600030101010101" pitchFamily="2" charset="-122"/>
                <a:ea typeface="宋体" panose="02010600030101010101" pitchFamily="2" charset="-122"/>
                <a:cs typeface="Times New Roman" panose="02020603050405020304" charset="0"/>
              </a:rPr>
              <a:t>。</a:t>
            </a:r>
            <a:endParaRPr sz="2400" dirty="0">
              <a:solidFill>
                <a:srgbClr val="0070C0"/>
              </a:solidFill>
              <a:latin typeface="宋体" panose="02010600030101010101" pitchFamily="2" charset="-122"/>
              <a:ea typeface="宋体" panose="02010600030101010101" pitchFamily="2" charset="-122"/>
              <a:cs typeface="Times New Roman" panose="02020603050405020304" charset="0"/>
            </a:endParaRPr>
          </a:p>
          <a:p>
            <a:pPr marL="514350" indent="-514350">
              <a:buFont typeface="+mj-lt"/>
              <a:buAutoNum type="arabicPeriod"/>
            </a:pPr>
            <a:r>
              <a:rPr lang="zh-CN" altLang="en-US" sz="2400" dirty="0">
                <a:solidFill>
                  <a:srgbClr val="0070C0"/>
                </a:solidFill>
                <a:latin typeface="宋体" panose="02010600030101010101" pitchFamily="2" charset="-122"/>
                <a:ea typeface="宋体" panose="02010600030101010101" pitchFamily="2" charset="-122"/>
                <a:cs typeface="Times New Roman" panose="02020603050405020304" charset="0"/>
              </a:rPr>
              <a:t>在</a:t>
            </a:r>
            <a:r>
              <a:rPr sz="2400" dirty="0">
                <a:solidFill>
                  <a:srgbClr val="0070C0"/>
                </a:solidFill>
                <a:latin typeface="宋体" panose="02010600030101010101" pitchFamily="2" charset="-122"/>
                <a:ea typeface="宋体" panose="02010600030101010101" pitchFamily="2" charset="-122"/>
                <a:cs typeface="Times New Roman" panose="02020603050405020304" charset="0"/>
              </a:rPr>
              <a:t>《</a:t>
            </a:r>
            <a:r>
              <a:rPr sz="2400" dirty="0" err="1">
                <a:solidFill>
                  <a:srgbClr val="0070C0"/>
                </a:solidFill>
                <a:latin typeface="宋体" panose="02010600030101010101" pitchFamily="2" charset="-122"/>
                <a:ea typeface="宋体" panose="02010600030101010101" pitchFamily="2" charset="-122"/>
                <a:cs typeface="Times New Roman" panose="02020603050405020304" charset="0"/>
              </a:rPr>
              <a:t>星夜</a:t>
            </a:r>
            <a:r>
              <a:rPr sz="2400" dirty="0">
                <a:solidFill>
                  <a:srgbClr val="0070C0"/>
                </a:solidFill>
                <a:latin typeface="宋体" panose="02010600030101010101" pitchFamily="2" charset="-122"/>
                <a:ea typeface="宋体" panose="02010600030101010101" pitchFamily="2" charset="-122"/>
                <a:cs typeface="Times New Roman" panose="02020603050405020304" charset="0"/>
              </a:rPr>
              <a:t>》</a:t>
            </a:r>
            <a:r>
              <a:rPr lang="zh-CN" altLang="en-US" sz="2400" dirty="0">
                <a:solidFill>
                  <a:srgbClr val="0070C0"/>
                </a:solidFill>
                <a:latin typeface="宋体" panose="02010600030101010101" pitchFamily="2" charset="-122"/>
                <a:ea typeface="宋体" panose="02010600030101010101" pitchFamily="2" charset="-122"/>
                <a:cs typeface="Times New Roman" panose="02020603050405020304" charset="0"/>
              </a:rPr>
              <a:t>中</a:t>
            </a:r>
            <a:r>
              <a:rPr sz="2400" dirty="0">
                <a:solidFill>
                  <a:srgbClr val="0070C0"/>
                </a:solidFill>
                <a:latin typeface="宋体" panose="02010600030101010101" pitchFamily="2" charset="-122"/>
                <a:ea typeface="宋体" panose="02010600030101010101" pitchFamily="2" charset="-122"/>
                <a:cs typeface="Times New Roman" panose="02020603050405020304" charset="0"/>
              </a:rPr>
              <a:t>，</a:t>
            </a:r>
            <a:r>
              <a:rPr sz="2400" dirty="0" err="1">
                <a:solidFill>
                  <a:srgbClr val="0070C0"/>
                </a:solidFill>
                <a:latin typeface="宋体" panose="02010600030101010101" pitchFamily="2" charset="-122"/>
                <a:ea typeface="宋体" panose="02010600030101010101" pitchFamily="2" charset="-122"/>
                <a:cs typeface="Times New Roman" panose="02020603050405020304" charset="0"/>
              </a:rPr>
              <a:t>梵高摒弃了传统印象派画家写实自然的技法，相反，他表现了一种躁动不安的情感</a:t>
            </a:r>
            <a:r>
              <a:rPr sz="2400" dirty="0">
                <a:solidFill>
                  <a:srgbClr val="0070C0"/>
                </a:solidFill>
                <a:latin typeface="宋体" panose="02010600030101010101" pitchFamily="2" charset="-122"/>
                <a:ea typeface="宋体" panose="02010600030101010101" pitchFamily="2" charset="-122"/>
                <a:cs typeface="Times New Roman" panose="02020603050405020304" charset="0"/>
              </a:rPr>
              <a:t>。</a:t>
            </a:r>
            <a:endParaRPr sz="2400" dirty="0">
              <a:solidFill>
                <a:srgbClr val="0070C0"/>
              </a:solidFill>
              <a:latin typeface="宋体" panose="02010600030101010101" pitchFamily="2" charset="-122"/>
              <a:ea typeface="宋体" panose="02010600030101010101" pitchFamily="2" charset="-122"/>
              <a:cs typeface="Times New Roman" panose="020206030504050203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a:ln w="22225">
                  <a:solidFill>
                    <a:schemeClr val="accent2"/>
                  </a:solidFill>
                  <a:prstDash val="solid"/>
                </a:ln>
                <a:solidFill>
                  <a:schemeClr val="accent2">
                    <a:lumMod val="40000"/>
                    <a:lumOff val="60000"/>
                  </a:schemeClr>
                </a:solidFill>
                <a:effectLst/>
                <a:sym typeface="+mn-ea"/>
              </a:rPr>
              <a:t>Exercise 9</a:t>
            </a:r>
            <a:endParaRPr lang="en-US"/>
          </a:p>
        </p:txBody>
      </p:sp>
      <p:sp>
        <p:nvSpPr>
          <p:cNvPr id="5" name="文本框 4"/>
          <p:cNvSpPr txBox="1"/>
          <p:nvPr/>
        </p:nvSpPr>
        <p:spPr>
          <a:xfrm>
            <a:off x="2075180" y="1512570"/>
            <a:ext cx="6827520" cy="4092575"/>
          </a:xfrm>
          <a:prstGeom prst="rect">
            <a:avLst/>
          </a:prstGeom>
          <a:noFill/>
        </p:spPr>
        <p:txBody>
          <a:bodyPr wrap="square" rtlCol="0">
            <a:spAutoFit/>
          </a:bodyPr>
          <a:lstStyle/>
          <a:p>
            <a:pPr indent="0" algn="just">
              <a:buFont typeface="+mj-lt"/>
              <a:buNone/>
            </a:pPr>
            <a:r>
              <a:rPr lang="en-US" altLang="zh-CN" sz="2000">
                <a:solidFill>
                  <a:srgbClr val="0070C0"/>
                </a:solidFill>
                <a:latin typeface="Times New Roman" panose="02020603050405020304" charset="0"/>
                <a:cs typeface="Times New Roman" panose="02020603050405020304" charset="0"/>
              </a:rPr>
              <a:t>    Traditional Chinese painting constitutes a unique school</a:t>
            </a:r>
            <a:endParaRPr lang="en-US" altLang="zh-CN" sz="20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000">
                <a:solidFill>
                  <a:srgbClr val="0070C0"/>
                </a:solidFill>
                <a:latin typeface="Times New Roman" panose="02020603050405020304" charset="0"/>
                <a:cs typeface="Times New Roman" panose="02020603050405020304" charset="0"/>
              </a:rPr>
              <a:t>of fine art, a school that is distinctly different from any other fine art schools in the world, either in style or in techniques. Traditional Japanese fine art may be the only exception, but there is no doubt that it is heavily influenced by Chinese culture. No other traditional Chinese painting is better known than ink and wash painting. The Chinese do paintings with brushes, dipping their brushes in ink or paint and then skillfully wielding them on the paper. Painters produce pictures with lines and dots --- some heavy, some light, some deep, and some pale. In the hands of an outstanding painter, brushes and ink can be highly expressive Because of this, they are not only treated as tools for drawing pictures, but also as a symbol of artistic pursuit.</a:t>
            </a:r>
            <a:endParaRPr lang="en-US" altLang="zh-CN" sz="200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a:ln w="22225">
                  <a:solidFill>
                    <a:schemeClr val="accent2"/>
                  </a:solidFill>
                  <a:prstDash val="solid"/>
                </a:ln>
                <a:solidFill>
                  <a:schemeClr val="accent2">
                    <a:lumMod val="40000"/>
                    <a:lumOff val="60000"/>
                  </a:schemeClr>
                </a:solidFill>
                <a:effectLst/>
                <a:sym typeface="+mn-ea"/>
              </a:rPr>
              <a:t>Text B Sonic Bloom! A New Solar-Powered Sculpture</a:t>
            </a:r>
            <a:endParaRPr lang="en-US"/>
          </a:p>
        </p:txBody>
      </p:sp>
      <p:sp>
        <p:nvSpPr>
          <p:cNvPr id="5" name="文本框 4"/>
          <p:cNvSpPr txBox="1"/>
          <p:nvPr/>
        </p:nvSpPr>
        <p:spPr>
          <a:xfrm>
            <a:off x="2075180" y="1512570"/>
            <a:ext cx="6827520" cy="5262245"/>
          </a:xfrm>
          <a:prstGeom prst="rect">
            <a:avLst/>
          </a:prstGeom>
          <a:noFill/>
        </p:spPr>
        <p:txBody>
          <a:bodyPr wrap="square" rtlCol="0">
            <a:spAutoFit/>
          </a:bodyPr>
          <a:lstStyle/>
          <a:p>
            <a:pPr indent="0" algn="just">
              <a:buFont typeface="+mj-lt"/>
              <a:buNone/>
            </a:pPr>
            <a:r>
              <a:rPr lang="en-US" altLang="zh-CN" sz="2400">
                <a:solidFill>
                  <a:srgbClr val="0070C0"/>
                </a:solidFill>
                <a:latin typeface="Times New Roman" panose="02020603050405020304" charset="0"/>
                <a:cs typeface="Times New Roman" panose="02020603050405020304" charset="0"/>
              </a:rPr>
              <a:t>Question 1 Why would the five towering sculptures of flowers light up at night?</a:t>
            </a: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400">
                <a:solidFill>
                  <a:srgbClr val="0070C0"/>
                </a:solidFill>
                <a:latin typeface="Times New Roman" panose="02020603050405020304" charset="0"/>
                <a:cs typeface="Times New Roman" panose="02020603050405020304" charset="0"/>
              </a:rPr>
              <a:t>Question 2 How is the extra energy generated by the flowers during the summer months used?</a:t>
            </a: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p:txBody>
      </p:sp>
      <p:sp>
        <p:nvSpPr>
          <p:cNvPr id="3" name="文本框 2"/>
          <p:cNvSpPr txBox="1"/>
          <p:nvPr/>
        </p:nvSpPr>
        <p:spPr>
          <a:xfrm>
            <a:off x="2207895" y="2470150"/>
            <a:ext cx="6817360" cy="829945"/>
          </a:xfrm>
          <a:prstGeom prst="rect">
            <a:avLst/>
          </a:prstGeom>
          <a:noFill/>
        </p:spPr>
        <p:txBody>
          <a:bodyPr wrap="square" rtlCol="0">
            <a:spAutoFit/>
          </a:bodyPr>
          <a:lstStyle/>
          <a:p>
            <a:r>
              <a:rPr lang="en-US" altLang="zh-CN" sz="2400">
                <a:solidFill>
                  <a:srgbClr val="C00000"/>
                </a:solidFill>
                <a:latin typeface="Times New Roman" panose="02020603050405020304" charset="0"/>
                <a:cs typeface="Times New Roman" panose="02020603050405020304" charset="0"/>
              </a:rPr>
              <a:t>Because of the electricity generated by day courtesy of solar panels on their faces.</a:t>
            </a:r>
            <a:endParaRPr lang="en-US" altLang="zh-CN" sz="2400">
              <a:solidFill>
                <a:srgbClr val="C00000"/>
              </a:solidFill>
              <a:latin typeface="Times New Roman" panose="02020603050405020304" charset="0"/>
              <a:cs typeface="Times New Roman" panose="02020603050405020304" charset="0"/>
            </a:endParaRPr>
          </a:p>
        </p:txBody>
      </p:sp>
      <p:sp>
        <p:nvSpPr>
          <p:cNvPr id="4" name="文本框 3"/>
          <p:cNvSpPr txBox="1"/>
          <p:nvPr/>
        </p:nvSpPr>
        <p:spPr>
          <a:xfrm>
            <a:off x="2075180" y="5140325"/>
            <a:ext cx="6562090" cy="460375"/>
          </a:xfrm>
          <a:prstGeom prst="rect">
            <a:avLst/>
          </a:prstGeom>
          <a:noFill/>
        </p:spPr>
        <p:txBody>
          <a:bodyPr wrap="square" rtlCol="0">
            <a:spAutoFit/>
          </a:bodyPr>
          <a:lstStyle/>
          <a:p>
            <a:r>
              <a:rPr lang="en-US" altLang="zh-CN" sz="2400">
                <a:solidFill>
                  <a:srgbClr val="C00000"/>
                </a:solidFill>
                <a:latin typeface="Times New Roman" panose="02020603050405020304" charset="0"/>
                <a:cs typeface="Times New Roman" panose="02020603050405020304" charset="0"/>
              </a:rPr>
              <a:t>It is used to offset some of the center's energy needs.</a:t>
            </a:r>
            <a:endParaRPr lang="en-US" altLang="zh-CN" sz="2400">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a:ln w="22225">
                  <a:solidFill>
                    <a:schemeClr val="accent2"/>
                  </a:solidFill>
                  <a:prstDash val="solid"/>
                </a:ln>
                <a:solidFill>
                  <a:schemeClr val="accent2">
                    <a:lumMod val="40000"/>
                    <a:lumOff val="60000"/>
                  </a:schemeClr>
                </a:solidFill>
                <a:effectLst/>
                <a:sym typeface="+mn-ea"/>
              </a:rPr>
              <a:t>Text B Sonic Bloom! A New Solar-Powered Sculpture</a:t>
            </a:r>
            <a:endParaRPr lang="en-US"/>
          </a:p>
        </p:txBody>
      </p:sp>
      <p:sp>
        <p:nvSpPr>
          <p:cNvPr id="5" name="文本框 4"/>
          <p:cNvSpPr txBox="1"/>
          <p:nvPr/>
        </p:nvSpPr>
        <p:spPr>
          <a:xfrm>
            <a:off x="2075180" y="1512570"/>
            <a:ext cx="6827520" cy="4892675"/>
          </a:xfrm>
          <a:prstGeom prst="rect">
            <a:avLst/>
          </a:prstGeom>
          <a:noFill/>
        </p:spPr>
        <p:txBody>
          <a:bodyPr wrap="square" rtlCol="0">
            <a:spAutoFit/>
          </a:bodyPr>
          <a:lstStyle/>
          <a:p>
            <a:pPr indent="0" algn="just">
              <a:buFont typeface="+mj-lt"/>
              <a:buNone/>
            </a:pPr>
            <a:r>
              <a:rPr lang="en-US" altLang="zh-CN" sz="2400">
                <a:solidFill>
                  <a:srgbClr val="0070C0"/>
                </a:solidFill>
                <a:latin typeface="Times New Roman" panose="02020603050405020304" charset="0"/>
                <a:cs typeface="Times New Roman" panose="02020603050405020304" charset="0"/>
              </a:rPr>
              <a:t>Question 3 What are the roles of “Sonic Bloom” according to Anderson?</a:t>
            </a: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400">
                <a:solidFill>
                  <a:srgbClr val="0070C0"/>
                </a:solidFill>
                <a:latin typeface="Times New Roman" panose="02020603050405020304" charset="0"/>
                <a:cs typeface="Times New Roman" panose="02020603050405020304" charset="0"/>
              </a:rPr>
              <a:t>Question 4 How does Corson think of “Sonic Bloom”?</a:t>
            </a: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a:p>
            <a:pPr indent="0" algn="just">
              <a:buFont typeface="+mj-lt"/>
              <a:buNone/>
            </a:pPr>
            <a:endParaRPr lang="en-US" altLang="zh-CN" sz="2400">
              <a:solidFill>
                <a:srgbClr val="0070C0"/>
              </a:solidFill>
              <a:latin typeface="Times New Roman" panose="02020603050405020304" charset="0"/>
              <a:cs typeface="Times New Roman" panose="02020603050405020304" charset="0"/>
            </a:endParaRPr>
          </a:p>
        </p:txBody>
      </p:sp>
      <p:sp>
        <p:nvSpPr>
          <p:cNvPr id="3" name="文本框 2"/>
          <p:cNvSpPr txBox="1"/>
          <p:nvPr/>
        </p:nvSpPr>
        <p:spPr>
          <a:xfrm>
            <a:off x="2207895" y="2385695"/>
            <a:ext cx="7501255" cy="1568450"/>
          </a:xfrm>
          <a:prstGeom prst="rect">
            <a:avLst/>
          </a:prstGeom>
          <a:noFill/>
        </p:spPr>
        <p:txBody>
          <a:bodyPr wrap="square" rtlCol="0">
            <a:spAutoFit/>
          </a:bodyPr>
          <a:lstStyle/>
          <a:p>
            <a:r>
              <a:rPr lang="en-US" altLang="zh-CN" sz="2400">
                <a:solidFill>
                  <a:srgbClr val="C00000"/>
                </a:solidFill>
                <a:latin typeface="Times New Roman" panose="02020603050405020304" charset="0"/>
                <a:cs typeface="Times New Roman" panose="02020603050405020304" charset="0"/>
              </a:rPr>
              <a:t>It teaches visitors about how solar power works, while also showing that it can be an effective means of generating electricity even in the rainy, misty, overcast Pacific Northwest.</a:t>
            </a:r>
            <a:endParaRPr lang="en-US" altLang="zh-CN" sz="2400">
              <a:solidFill>
                <a:srgbClr val="C00000"/>
              </a:solidFill>
              <a:latin typeface="Times New Roman" panose="02020603050405020304" charset="0"/>
              <a:cs typeface="Times New Roman" panose="02020603050405020304" charset="0"/>
            </a:endParaRPr>
          </a:p>
        </p:txBody>
      </p:sp>
      <p:sp>
        <p:nvSpPr>
          <p:cNvPr id="4" name="文本框 3"/>
          <p:cNvSpPr txBox="1"/>
          <p:nvPr/>
        </p:nvSpPr>
        <p:spPr>
          <a:xfrm>
            <a:off x="2075180" y="5140325"/>
            <a:ext cx="6562090" cy="460375"/>
          </a:xfrm>
          <a:prstGeom prst="rect">
            <a:avLst/>
          </a:prstGeom>
          <a:noFill/>
        </p:spPr>
        <p:txBody>
          <a:bodyPr wrap="square" rtlCol="0">
            <a:spAutoFit/>
          </a:bodyPr>
          <a:lstStyle/>
          <a:p>
            <a:r>
              <a:rPr lang="en-US" altLang="zh-CN" sz="2400">
                <a:solidFill>
                  <a:srgbClr val="C00000"/>
                </a:solidFill>
                <a:latin typeface="Times New Roman" panose="02020603050405020304" charset="0"/>
                <a:cs typeface="Times New Roman" panose="02020603050405020304" charset="0"/>
              </a:rPr>
              <a:t>He primarily considers it an artwork.</a:t>
            </a:r>
            <a:endParaRPr lang="en-US" altLang="zh-CN" sz="2400">
              <a:solidFill>
                <a:srgbClr val="C0000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Sonic Bloom! A New Solar-Powered Sculpture---Exercise 1</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243455" y="1494790"/>
            <a:ext cx="4457700" cy="1383665"/>
          </a:xfrm>
          <a:prstGeom prst="rect">
            <a:avLst/>
          </a:prstGeom>
          <a:noFill/>
        </p:spPr>
        <p:txBody>
          <a:bodyPr wrap="square" rtlCol="0">
            <a:spAutoFit/>
          </a:bodyPr>
          <a:lstStyle/>
          <a:p>
            <a:pPr indent="0" algn="just">
              <a:buFont typeface="+mj-lt"/>
              <a:buNone/>
            </a:pPr>
            <a:endParaRPr lang="en-US" altLang="zh-CN" sz="28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800">
                <a:solidFill>
                  <a:srgbClr val="0070C0"/>
                </a:solidFill>
                <a:latin typeface="Times New Roman" panose="02020603050405020304" charset="0"/>
                <a:cs typeface="Times New Roman" panose="02020603050405020304" charset="0"/>
              </a:rPr>
              <a:t>1) F  2) O  3) O  4) O  5) F  </a:t>
            </a:r>
            <a:endParaRPr lang="en-US" altLang="zh-CN" sz="28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2800">
                <a:solidFill>
                  <a:srgbClr val="0070C0"/>
                </a:solidFill>
                <a:latin typeface="Times New Roman" panose="02020603050405020304" charset="0"/>
                <a:cs typeface="Times New Roman" panose="02020603050405020304" charset="0"/>
              </a:rPr>
              <a:t>6) F  7) F  8) O  9) O  10) F</a:t>
            </a:r>
            <a:endParaRPr lang="en-US" altLang="zh-CN" sz="2800">
              <a:solidFill>
                <a:srgbClr val="0070C0"/>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 Exercise 2</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4523105"/>
          </a:xfrm>
          <a:prstGeom prst="rect">
            <a:avLst/>
          </a:prstGeom>
          <a:noFill/>
        </p:spPr>
        <p:txBody>
          <a:bodyPr wrap="square" rtlCol="0">
            <a:spAutoFit/>
          </a:bodyPr>
          <a:lstStyle/>
          <a:p>
            <a:pPr indent="0" algn="just">
              <a:buFont typeface="+mj-lt"/>
              <a:buNone/>
            </a:pPr>
            <a:r>
              <a:rPr lang="en-US" altLang="zh-CN" sz="3600">
                <a:solidFill>
                  <a:srgbClr val="0070C0"/>
                </a:solidFill>
                <a:latin typeface="Times New Roman" panose="02020603050405020304" charset="0"/>
                <a:cs typeface="Times New Roman" panose="02020603050405020304" charset="0"/>
              </a:rPr>
              <a:t>1) offset  </a:t>
            </a:r>
            <a:endParaRPr lang="en-US" altLang="zh-CN" sz="36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a:solidFill>
                  <a:srgbClr val="0070C0"/>
                </a:solidFill>
                <a:latin typeface="Times New Roman" panose="02020603050405020304" charset="0"/>
                <a:cs typeface="Times New Roman" panose="02020603050405020304" charset="0"/>
              </a:rPr>
              <a:t>2) submitted  </a:t>
            </a:r>
            <a:endParaRPr lang="en-US" altLang="zh-CN" sz="36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a:solidFill>
                  <a:srgbClr val="0070C0"/>
                </a:solidFill>
                <a:latin typeface="Times New Roman" panose="02020603050405020304" charset="0"/>
                <a:cs typeface="Times New Roman" panose="02020603050405020304" charset="0"/>
              </a:rPr>
              <a:t>3) finite  </a:t>
            </a:r>
            <a:endParaRPr lang="en-US" altLang="zh-CN" sz="36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a:solidFill>
                  <a:srgbClr val="0070C0"/>
                </a:solidFill>
                <a:latin typeface="Times New Roman" panose="02020603050405020304" charset="0"/>
                <a:cs typeface="Times New Roman" panose="02020603050405020304" charset="0"/>
              </a:rPr>
              <a:t>4) towering</a:t>
            </a:r>
            <a:endParaRPr lang="en-US" altLang="zh-CN" sz="36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a:solidFill>
                  <a:srgbClr val="0070C0"/>
                </a:solidFill>
                <a:latin typeface="Times New Roman" panose="02020603050405020304" charset="0"/>
                <a:cs typeface="Times New Roman" panose="02020603050405020304" charset="0"/>
              </a:rPr>
              <a:t>5) viable   </a:t>
            </a:r>
            <a:endParaRPr lang="en-US" altLang="zh-CN" sz="36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a:solidFill>
                  <a:srgbClr val="0070C0"/>
                </a:solidFill>
                <a:latin typeface="Times New Roman" panose="02020603050405020304" charset="0"/>
                <a:cs typeface="Times New Roman" panose="02020603050405020304" charset="0"/>
              </a:rPr>
              <a:t>6) sponsoring</a:t>
            </a:r>
            <a:endParaRPr lang="en-US" altLang="zh-CN" sz="36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a:solidFill>
                  <a:srgbClr val="0070C0"/>
                </a:solidFill>
                <a:latin typeface="Times New Roman" panose="02020603050405020304" charset="0"/>
                <a:cs typeface="Times New Roman" panose="02020603050405020304" charset="0"/>
              </a:rPr>
              <a:t>7) guaranteed</a:t>
            </a:r>
            <a:endParaRPr lang="en-US" altLang="zh-CN" sz="360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600">
                <a:solidFill>
                  <a:srgbClr val="0070C0"/>
                </a:solidFill>
                <a:latin typeface="Times New Roman" panose="02020603050405020304" charset="0"/>
                <a:cs typeface="Times New Roman" panose="02020603050405020304" charset="0"/>
              </a:rPr>
              <a:t>8) illuminating</a:t>
            </a:r>
            <a:endParaRPr lang="en-US" altLang="zh-CN" sz="360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2" r:link="rId3" cstate="screen"/>
          <a:stretch>
            <a:fillRect/>
          </a:stretch>
        </p:blipFill>
        <p:spPr>
          <a:xfrm>
            <a:off x="11471910" y="6163893"/>
            <a:ext cx="720090" cy="694107"/>
          </a:xfrm>
          <a:prstGeom prst="rect">
            <a:avLst/>
          </a:prstGeom>
        </p:spPr>
      </p:pic>
      <p:sp>
        <p:nvSpPr>
          <p:cNvPr id="2" name="标题 1"/>
          <p:cNvSpPr>
            <a:spLocks noGrp="1"/>
          </p:cNvSpPr>
          <p:nvPr>
            <p:ph type="title" idx="4294967295"/>
            <p:custDataLst>
              <p:tags r:id="rId4"/>
            </p:custDataLst>
          </p:nvPr>
        </p:nvSpPr>
        <p:spPr>
          <a:xfrm>
            <a:off x="669882" y="443234"/>
            <a:ext cx="10852237" cy="441964"/>
          </a:xfr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lgn="l">
              <a:buClrTx/>
              <a:buSzTx/>
              <a:buFontTx/>
            </a:pPr>
            <a:r>
              <a:rPr lang="en-US" altLang="zh-CN">
                <a:solidFill>
                  <a:schemeClr val="dk1"/>
                </a:solidFill>
                <a:ea typeface="汉仪乐喵体W" panose="00020600040101010101" pitchFamily="18" charset="-122"/>
                <a:sym typeface="+mn-ea"/>
              </a:rPr>
              <a:t>Reading comprehension-Exercise 3</a:t>
            </a:r>
            <a:endParaRPr lang="en-US" altLang="zh-CN">
              <a:solidFill>
                <a:schemeClr val="dk1"/>
              </a:solidFill>
              <a:ea typeface="汉仪乐喵体W" panose="00020600040101010101" pitchFamily="18" charset="-122"/>
              <a:sym typeface="+mn-ea"/>
            </a:endParaRPr>
          </a:p>
        </p:txBody>
      </p:sp>
      <p:sp>
        <p:nvSpPr>
          <p:cNvPr id="3" name="内容占位符 2"/>
          <p:cNvSpPr>
            <a:spLocks noGrp="1"/>
          </p:cNvSpPr>
          <p:nvPr>
            <p:ph idx="4294967295"/>
            <p:custDataLst>
              <p:tags r:id="rId5"/>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en-US" altLang="zh-CN">
                <a:solidFill>
                  <a:schemeClr val="dk1"/>
                </a:solidFill>
                <a:ea typeface="汉仪旗黑-55简" panose="00020600040101010101" charset="-122"/>
                <a:cs typeface="Times New Roman" panose="02020603050405020304" charset="0"/>
                <a:sym typeface="+mn-ea"/>
              </a:rPr>
              <a:t>3) We can’t seek the feeling of being alone or being free of distraction by hiding ourselves in a remote or deserted place. What we should do is create our internal peace by adapting ourselves to the changing circumstances.</a:t>
            </a:r>
            <a:endParaRPr lang="en-US" altLang="zh-CN">
              <a:solidFill>
                <a:schemeClr val="dk1"/>
              </a:solidFill>
              <a:ea typeface="汉仪旗黑-55简" panose="00020600040101010101" charset="-122"/>
              <a:cs typeface="Times New Roman" panose="02020603050405020304" charset="0"/>
              <a:sym typeface="+mn-ea"/>
            </a:endParaRPr>
          </a:p>
          <a:p>
            <a:pPr lvl="0" algn="l">
              <a:buClrTx/>
              <a:buSzTx/>
            </a:pPr>
            <a:r>
              <a:rPr lang="en-US" altLang="zh-CN">
                <a:solidFill>
                  <a:schemeClr val="dk1"/>
                </a:solidFill>
                <a:ea typeface="汉仪旗黑-55简" panose="00020600040101010101" charset="-122"/>
                <a:cs typeface="Times New Roman" panose="02020603050405020304" charset="0"/>
                <a:sym typeface="+mn-ea"/>
              </a:rPr>
              <a:t>4) Because it is hard to draw the line between what is technology and what is not.</a:t>
            </a:r>
            <a:endParaRPr lang="en-US" altLang="zh-CN">
              <a:solidFill>
                <a:schemeClr val="dk1"/>
              </a:solidFill>
              <a:ea typeface="汉仪旗黑-55简" panose="00020600040101010101" charset="-122"/>
              <a:cs typeface="Times New Roman" panose="02020603050405020304" charset="0"/>
              <a:sym typeface="+mn-ea"/>
            </a:endParaRPr>
          </a:p>
          <a:p>
            <a:pPr lvl="0" algn="l">
              <a:buClrTx/>
              <a:buSzTx/>
            </a:pPr>
            <a:r>
              <a:rPr lang="en-US" altLang="zh-CN">
                <a:solidFill>
                  <a:schemeClr val="dk1"/>
                </a:solidFill>
                <a:ea typeface="汉仪旗黑-55简" panose="00020600040101010101" charset="-122"/>
                <a:cs typeface="Times New Roman" panose="02020603050405020304" charset="0"/>
                <a:sym typeface="+mn-ea"/>
              </a:rPr>
              <a:t>5) The author thinks that the phone is not the root cause of people’s obsession because it is only a tool; while we, the users, are to blame because we lack the self-discipline.</a:t>
            </a:r>
            <a:endParaRPr lang="en-US" altLang="zh-CN">
              <a:solidFill>
                <a:schemeClr val="dk1"/>
              </a:solidFill>
              <a:ea typeface="汉仪旗黑-55简" panose="00020600040101010101" charset="-122"/>
              <a:cs typeface="Times New Roman" panose="02020603050405020304" charset="0"/>
              <a:sym typeface="+mn-ea"/>
            </a:endParaRPr>
          </a:p>
        </p:txBody>
      </p:sp>
    </p:spTree>
    <p:custDataLst>
      <p:tags r:id="rId6"/>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 Exercise 3</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6827520" cy="4092575"/>
          </a:xfrm>
          <a:prstGeom prst="rect">
            <a:avLst/>
          </a:prstGeom>
          <a:noFill/>
        </p:spPr>
        <p:txBody>
          <a:bodyPr wrap="square" rtlCol="0">
            <a:spAutoFit/>
          </a:bodyPr>
          <a:lstStyle/>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1) All told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2) draw up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3) from a ... perspective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4) incorporate ... into</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5) put out</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6) act as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7) courtesy of  </a:t>
            </a:r>
            <a:endParaRPr lang="en-US" altLang="zh-CN" sz="3200" dirty="0">
              <a:solidFill>
                <a:srgbClr val="0070C0"/>
              </a:solidFill>
              <a:latin typeface="Times New Roman" panose="02020603050405020304" charset="0"/>
              <a:cs typeface="Times New Roman" panose="02020603050405020304" charset="0"/>
            </a:endParaRPr>
          </a:p>
          <a:p>
            <a:pPr indent="0" algn="just">
              <a:buFont typeface="+mj-lt"/>
              <a:buNone/>
            </a:pPr>
            <a:r>
              <a:rPr lang="en-US" altLang="zh-CN" sz="3200" dirty="0">
                <a:solidFill>
                  <a:srgbClr val="0070C0"/>
                </a:solidFill>
                <a:latin typeface="Times New Roman" panose="02020603050405020304" charset="0"/>
                <a:cs typeface="Times New Roman" panose="02020603050405020304" charset="0"/>
              </a:rPr>
              <a:t>8) be tied to  </a:t>
            </a:r>
            <a:r>
              <a:rPr lang="en-US" altLang="zh-CN" sz="3600" dirty="0">
                <a:solidFill>
                  <a:srgbClr val="0070C0"/>
                </a:solidFill>
                <a:latin typeface="Times New Roman" panose="02020603050405020304" charset="0"/>
                <a:cs typeface="Times New Roman" panose="02020603050405020304" charset="0"/>
              </a:rPr>
              <a:t>  </a:t>
            </a:r>
            <a:endParaRPr lang="en-US" altLang="zh-CN" sz="36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sz="3600">
                <a:ln w="22225">
                  <a:solidFill>
                    <a:schemeClr val="accent2"/>
                  </a:solidFill>
                  <a:prstDash val="solid"/>
                </a:ln>
                <a:solidFill>
                  <a:schemeClr val="accent2">
                    <a:lumMod val="40000"/>
                    <a:lumOff val="60000"/>
                  </a:schemeClr>
                </a:solidFill>
                <a:effectLst/>
              </a:rPr>
              <a:t>Text B  --- Exercise 4</a:t>
            </a:r>
            <a:endParaRPr lang="en-US" sz="36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2075180" y="1512570"/>
            <a:ext cx="8350250" cy="4799965"/>
          </a:xfrm>
          <a:prstGeom prst="rect">
            <a:avLst/>
          </a:prstGeom>
          <a:noFill/>
        </p:spPr>
        <p:txBody>
          <a:bodyPr wrap="square" rtlCol="0">
            <a:spAutoFit/>
          </a:bodyPr>
          <a:lstStyle/>
          <a:p>
            <a:pPr marL="342900" indent="-342900" algn="just">
              <a:buFont typeface="+mj-lt"/>
              <a:buAutoNum type="arabicPeriod"/>
            </a:pPr>
            <a:r>
              <a:rPr lang="en-US" altLang="zh-CN" dirty="0">
                <a:solidFill>
                  <a:srgbClr val="0070C0"/>
                </a:solidFill>
                <a:latin typeface="Times New Roman" panose="02020603050405020304" charset="0"/>
                <a:cs typeface="Times New Roman" panose="02020603050405020304" charset="0"/>
              </a:rPr>
              <a:t>It's not that I am unwilling to attend the weekend gathering, but I'm tied to voluntary activities in nursing homes these weekends.</a:t>
            </a:r>
            <a:endParaRPr lang="en-US" altLang="zh-CN" dirty="0">
              <a:solidFill>
                <a:srgbClr val="0070C0"/>
              </a:solidFill>
              <a:latin typeface="Times New Roman" panose="02020603050405020304" charset="0"/>
              <a:cs typeface="Times New Roman" panose="02020603050405020304" charset="0"/>
            </a:endParaRPr>
          </a:p>
          <a:p>
            <a:pPr marL="342900" indent="-342900" algn="just">
              <a:buFont typeface="+mj-lt"/>
              <a:buAutoNum type="arabicPeriod"/>
            </a:pPr>
            <a:r>
              <a:rPr lang="en-US" altLang="zh-CN" dirty="0">
                <a:solidFill>
                  <a:srgbClr val="0070C0"/>
                </a:solidFill>
                <a:latin typeface="Times New Roman" panose="02020603050405020304" charset="0"/>
                <a:cs typeface="Times New Roman" panose="02020603050405020304" charset="0"/>
              </a:rPr>
              <a:t>An increasing number of people are obsessed with outdoor activities, so much so that outdoor reality shows emerge/come into existence accordingly.</a:t>
            </a:r>
            <a:endParaRPr lang="en-US" altLang="zh-CN" dirty="0">
              <a:solidFill>
                <a:srgbClr val="0070C0"/>
              </a:solidFill>
              <a:latin typeface="Times New Roman" panose="02020603050405020304" charset="0"/>
              <a:cs typeface="Times New Roman" panose="02020603050405020304" charset="0"/>
            </a:endParaRPr>
          </a:p>
          <a:p>
            <a:pPr marL="342900" indent="-342900" algn="just">
              <a:buFont typeface="+mj-lt"/>
              <a:buAutoNum type="arabicPeriod"/>
            </a:pPr>
            <a:r>
              <a:rPr lang="en-US" altLang="zh-CN" dirty="0">
                <a:solidFill>
                  <a:srgbClr val="0070C0"/>
                </a:solidFill>
                <a:latin typeface="Times New Roman" panose="02020603050405020304" charset="0"/>
                <a:cs typeface="Times New Roman" panose="02020603050405020304" charset="0"/>
              </a:rPr>
              <a:t>All the mothers are brimming with affection for their children, so much so that each considers her own child the most beautiful and the most intelligent.</a:t>
            </a:r>
            <a:endParaRPr lang="en-US" altLang="zh-CN" dirty="0">
              <a:solidFill>
                <a:srgbClr val="0070C0"/>
              </a:solidFill>
              <a:latin typeface="Times New Roman" panose="02020603050405020304" charset="0"/>
              <a:cs typeface="Times New Roman" panose="02020603050405020304" charset="0"/>
            </a:endParaRPr>
          </a:p>
          <a:p>
            <a:pPr marL="342900" indent="-342900" algn="just">
              <a:buFont typeface="+mj-lt"/>
              <a:buAutoNum type="arabicPeriod"/>
            </a:pPr>
            <a:r>
              <a:rPr lang="en-US" altLang="zh-CN" dirty="0">
                <a:solidFill>
                  <a:srgbClr val="0070C0"/>
                </a:solidFill>
                <a:latin typeface="Times New Roman" panose="02020603050405020304" charset="0"/>
                <a:cs typeface="Times New Roman" panose="02020603050405020304" charset="0"/>
              </a:rPr>
              <a:t>Cultural differences between the East and the West are such that contemporary college students need to make great efforts to improve their intercultural communication competence.</a:t>
            </a:r>
            <a:endParaRPr lang="en-US" altLang="zh-CN" dirty="0">
              <a:solidFill>
                <a:srgbClr val="0070C0"/>
              </a:solidFill>
              <a:latin typeface="Times New Roman" panose="02020603050405020304" charset="0"/>
              <a:cs typeface="Times New Roman" panose="02020603050405020304" charset="0"/>
            </a:endParaRPr>
          </a:p>
          <a:p>
            <a:pPr marL="342900" indent="-342900" algn="just">
              <a:buFont typeface="+mj-lt"/>
              <a:buAutoNum type="arabicPeriod"/>
            </a:pPr>
            <a:r>
              <a:rPr lang="en-US" altLang="zh-CN" dirty="0">
                <a:solidFill>
                  <a:srgbClr val="0070C0"/>
                </a:solidFill>
                <a:latin typeface="Times New Roman" panose="02020603050405020304" charset="0"/>
                <a:cs typeface="Times New Roman" panose="02020603050405020304" charset="0"/>
              </a:rPr>
              <a:t>Incorporating art appreciation into university curriculum is a very meaningful measure, so much so that it is worthy of mass/widespread popularization. The purpose of art appreciation is to cultivate students’ ability to feel, understand and appreciate beauty. In art appreciation, appreciators do not passively and negatively accept the appeal of artistic images. Instead, they actively and positively utilize their personal insights, life experience and artistic accomplishments, enriching and recreating artistic images through association, imagination and understanding. Consequently, they improve aesthetic judgment and cultivate innovativeness.</a:t>
            </a:r>
            <a:endParaRPr lang="en-US" altLang="zh-CN"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1"/>
            </p:custDataLst>
          </p:nvPr>
        </p:nvSpPr>
        <p:spPr>
          <a:xfrm>
            <a:off x="0" y="0"/>
            <a:ext cx="4064400"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幼圆" panose="02010509060101010101" pitchFamily="49" charset="-122"/>
            </a:endParaRPr>
          </a:p>
        </p:txBody>
      </p:sp>
      <p:pic>
        <p:nvPicPr>
          <p:cNvPr id="10" name="图片 9"/>
          <p:cNvPicPr/>
          <p:nvPr>
            <p:custDataLst>
              <p:tags r:id="rId2"/>
            </p:custDataLst>
          </p:nvPr>
        </p:nvPicPr>
        <p:blipFill>
          <a:blip r:embed="rId3" r:link="rId4" cstate="screen"/>
          <a:stretch>
            <a:fillRect/>
          </a:stretch>
        </p:blipFill>
        <p:spPr>
          <a:xfrm>
            <a:off x="11471910" y="0"/>
            <a:ext cx="720090" cy="694107"/>
          </a:xfrm>
          <a:prstGeom prst="rect">
            <a:avLst/>
          </a:prstGeom>
        </p:spPr>
      </p:pic>
      <p:sp>
        <p:nvSpPr>
          <p:cNvPr id="3" name="矩形: 圆角 2"/>
          <p:cNvSpPr/>
          <p:nvPr>
            <p:custDataLst>
              <p:tags r:id="rId5"/>
            </p:custDataLst>
          </p:nvPr>
        </p:nvSpPr>
        <p:spPr>
          <a:xfrm>
            <a:off x="763270" y="605790"/>
            <a:ext cx="907415" cy="3130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幼圆" panose="02010509060101010101" pitchFamily="49" charset="-122"/>
              <a:cs typeface="+mn-cs"/>
            </a:endParaRPr>
          </a:p>
        </p:txBody>
      </p:sp>
      <p:sp>
        <p:nvSpPr>
          <p:cNvPr id="4" name="文本框 33"/>
          <p:cNvSpPr txBox="1"/>
          <p:nvPr>
            <p:custDataLst>
              <p:tags r:id="rId6"/>
            </p:custDataLst>
          </p:nvPr>
        </p:nvSpPr>
        <p:spPr>
          <a:xfrm>
            <a:off x="810260" y="612775"/>
            <a:ext cx="860425" cy="307975"/>
          </a:xfrm>
          <a:prstGeom prst="rect">
            <a:avLst/>
          </a:prstGeom>
          <a:noFill/>
        </p:spPr>
        <p:txBody>
          <a:bodyPr wrap="square" lIns="9000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400" b="1" i="0" spc="100" baseline="0" noProof="0" dirty="0">
                <a:ln>
                  <a:noFill/>
                </a:ln>
                <a:solidFill>
                  <a:schemeClr val="tx1">
                    <a:lumMod val="85000"/>
                    <a:lumOff val="15000"/>
                  </a:schemeClr>
                </a:solidFill>
                <a:effectLst/>
                <a:uLnTx/>
                <a:uFillTx/>
                <a:latin typeface="Arial" panose="020B0604020202020204" pitchFamily="34" charset="0"/>
                <a:ea typeface="幼圆" panose="02010509060101010101" pitchFamily="49" charset="-122"/>
                <a:cs typeface="Arial" panose="020B0604020202020204" pitchFamily="34" charset="0"/>
              </a:rPr>
              <a:t>LOGO</a:t>
            </a:r>
            <a:endParaRPr kumimoji="0" lang="en-US" altLang="zh-CN" sz="1400" b="1" i="0" spc="100" baseline="0" noProof="0" dirty="0">
              <a:ln>
                <a:noFill/>
              </a:ln>
              <a:solidFill>
                <a:schemeClr val="tx1">
                  <a:lumMod val="85000"/>
                  <a:lumOff val="15000"/>
                </a:schemeClr>
              </a:solidFill>
              <a:effectLst/>
              <a:uLnTx/>
              <a:uFillTx/>
              <a:latin typeface="Arial" panose="020B0604020202020204" pitchFamily="34" charset="0"/>
              <a:ea typeface="幼圆" panose="02010509060101010101" pitchFamily="49" charset="-122"/>
              <a:cs typeface="Arial" panose="020B0604020202020204" pitchFamily="34" charset="0"/>
            </a:endParaRPr>
          </a:p>
        </p:txBody>
      </p:sp>
      <p:pic>
        <p:nvPicPr>
          <p:cNvPr id="5" name="图片 4"/>
          <p:cNvPicPr>
            <a:picLocks noChangeAspect="1"/>
          </p:cNvPicPr>
          <p:nvPr>
            <p:custDataLst>
              <p:tags r:id="rId7"/>
            </p:custDataLst>
          </p:nvPr>
        </p:nvPicPr>
        <p:blipFill>
          <a:blip r:embed="rId8"/>
          <a:stretch>
            <a:fillRect/>
          </a:stretch>
        </p:blipFill>
        <p:spPr>
          <a:xfrm>
            <a:off x="4635500" y="700194"/>
            <a:ext cx="6793300" cy="5632225"/>
          </a:xfrm>
          <a:prstGeom prst="rect">
            <a:avLst/>
          </a:prstGeom>
        </p:spPr>
      </p:pic>
      <p:sp>
        <p:nvSpPr>
          <p:cNvPr id="6" name="Forma libre 8"/>
          <p:cNvSpPr/>
          <p:nvPr>
            <p:custDataLst>
              <p:tags r:id="rId9"/>
            </p:custDataLst>
          </p:nvPr>
        </p:nvSpPr>
        <p:spPr bwMode="auto">
          <a:xfrm flipH="1">
            <a:off x="8297308" y="699878"/>
            <a:ext cx="3125048" cy="3163166"/>
          </a:xfrm>
          <a:custGeom>
            <a:avLst/>
            <a:gdLst>
              <a:gd name="connsiteX0" fmla="*/ 2833035 w 2833035"/>
              <a:gd name="connsiteY0" fmla="*/ 0 h 2867590"/>
              <a:gd name="connsiteX1" fmla="*/ 166413 w 2833035"/>
              <a:gd name="connsiteY1" fmla="*/ 0 h 2867590"/>
              <a:gd name="connsiteX2" fmla="*/ 0 w 2833035"/>
              <a:gd name="connsiteY2" fmla="*/ 166413 h 2867590"/>
              <a:gd name="connsiteX3" fmla="*/ 0 w 2833035"/>
              <a:gd name="connsiteY3" fmla="*/ 2867590 h 2867590"/>
              <a:gd name="connsiteX4" fmla="*/ 1737983 w 2833035"/>
              <a:gd name="connsiteY4" fmla="*/ 2867590 h 28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035" h="2867590">
                <a:moveTo>
                  <a:pt x="2833035" y="0"/>
                </a:moveTo>
                <a:lnTo>
                  <a:pt x="166413" y="0"/>
                </a:lnTo>
                <a:cubicBezTo>
                  <a:pt x="74506" y="0"/>
                  <a:pt x="0" y="74506"/>
                  <a:pt x="0" y="166413"/>
                </a:cubicBezTo>
                <a:lnTo>
                  <a:pt x="0" y="2867590"/>
                </a:lnTo>
                <a:lnTo>
                  <a:pt x="1737983" y="2867590"/>
                </a:lnTo>
                <a:close/>
              </a:path>
            </a:pathLst>
          </a:custGeom>
          <a:gradFill>
            <a:gsLst>
              <a:gs pos="0">
                <a:schemeClr val="bg1">
                  <a:alpha val="39000"/>
                </a:schemeClr>
              </a:gs>
              <a:gs pos="100000">
                <a:schemeClr val="bg1">
                  <a:alpha val="0"/>
                </a:schemeClr>
              </a:gs>
            </a:gsLst>
            <a:lin ang="5400000" scaled="0"/>
          </a:gradFill>
          <a:ln>
            <a:noFill/>
          </a:ln>
        </p:spPr>
        <p:txBody>
          <a:bodyPr vert="horz" wrap="square" lIns="91440" tIns="45721" rIns="91440" bIns="45721" numCol="1" rtlCol="0" anchor="t" anchorCtr="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s-ES_tradnl" sz="1350" b="0" i="0" u="none" strike="noStrike" kern="1200" cap="none" spc="0" normalizeH="0" baseline="0" noProof="0" dirty="0">
              <a:ln>
                <a:noFill/>
              </a:ln>
              <a:solidFill>
                <a:srgbClr val="000000"/>
              </a:solidFill>
              <a:effectLst/>
              <a:uLnTx/>
              <a:uFillTx/>
              <a:latin typeface="Arial" panose="020B0604020202020204" pitchFamily="34" charset="0"/>
              <a:ea typeface="幼圆" panose="02010509060101010101" pitchFamily="49" charset="-122"/>
              <a:cs typeface="+mn-cs"/>
            </a:endParaRPr>
          </a:p>
        </p:txBody>
      </p:sp>
      <p:pic>
        <p:nvPicPr>
          <p:cNvPr id="7" name="图片 6"/>
          <p:cNvPicPr>
            <a:picLocks noChangeAspect="1"/>
          </p:cNvPicPr>
          <p:nvPr>
            <p:custDataLst>
              <p:tags r:id="rId10"/>
            </p:custDataLst>
          </p:nvPr>
        </p:nvPicPr>
        <p:blipFill rotWithShape="1">
          <a:blip r:embed="rId11"/>
          <a:srcRect/>
          <a:stretch>
            <a:fillRect/>
          </a:stretch>
        </p:blipFill>
        <p:spPr>
          <a:xfrm>
            <a:off x="4913870" y="965202"/>
            <a:ext cx="6253934" cy="3524250"/>
          </a:xfrm>
          <a:prstGeom prst="rect">
            <a:avLst/>
          </a:prstGeom>
        </p:spPr>
      </p:pic>
      <p:sp>
        <p:nvSpPr>
          <p:cNvPr id="8" name="文本框 7"/>
          <p:cNvSpPr txBox="1"/>
          <p:nvPr>
            <p:custDataLst>
              <p:tags r:id="rId12"/>
            </p:custDataLst>
          </p:nvPr>
        </p:nvSpPr>
        <p:spPr>
          <a:xfrm>
            <a:off x="763200" y="1178175"/>
            <a:ext cx="2692800" cy="4083799"/>
          </a:xfrm>
          <a:prstGeom prst="rect">
            <a:avLst/>
          </a:prstGeom>
          <a:noFill/>
        </p:spPr>
        <p:txBody>
          <a:bodyPr wrap="square" lIns="91440" tIns="45720" rIns="91440" bIns="45720" rtlCol="0" anchor="t" anchorCtr="0">
            <a:normAutofit/>
          </a:bodyPr>
          <a:lstStyle/>
          <a:p>
            <a:pPr lvl="0">
              <a:lnSpc>
                <a:spcPct val="110000"/>
              </a:lnSpc>
            </a:pPr>
            <a:r>
              <a:rPr lang="en-US" altLang="zh-CN" sz="4400" b="1" spc="100" dirty="0">
                <a:solidFill>
                  <a:schemeClr val="tx1">
                    <a:lumMod val="85000"/>
                    <a:lumOff val="15000"/>
                  </a:schemeClr>
                </a:solidFill>
                <a:latin typeface="Arial" panose="020B0604020202020204" pitchFamily="34" charset="0"/>
                <a:ea typeface="幼圆" panose="02010509060101010101" pitchFamily="49" charset="-122"/>
              </a:rPr>
              <a:t>Unit 5</a:t>
            </a:r>
            <a:endParaRPr lang="en-US" altLang="zh-CN" sz="4400" b="1" spc="100" dirty="0">
              <a:solidFill>
                <a:schemeClr val="tx1">
                  <a:lumMod val="85000"/>
                  <a:lumOff val="15000"/>
                </a:schemeClr>
              </a:solidFill>
              <a:latin typeface="Arial" panose="020B0604020202020204" pitchFamily="34" charset="0"/>
              <a:ea typeface="幼圆" panose="02010509060101010101" pitchFamily="49" charset="-122"/>
            </a:endParaRPr>
          </a:p>
        </p:txBody>
      </p:sp>
    </p:spTree>
    <p:custDataLst>
      <p:tags r:id="rId1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a:ln w="22225">
                  <a:solidFill>
                    <a:schemeClr val="accent2"/>
                  </a:solidFill>
                  <a:prstDash val="solid"/>
                </a:ln>
                <a:solidFill>
                  <a:schemeClr val="accent2">
                    <a:lumMod val="40000"/>
                    <a:lumOff val="60000"/>
                  </a:schemeClr>
                </a:solidFill>
                <a:effectLst/>
              </a:rPr>
              <a:t>Exercise 4</a:t>
            </a:r>
            <a:endParaRPr lang="en-US" altLang="zh-CN">
              <a:ln w="22225">
                <a:solidFill>
                  <a:schemeClr val="accent2"/>
                </a:solidFill>
                <a:prstDash val="solid"/>
              </a:ln>
              <a:solidFill>
                <a:schemeClr val="accent2">
                  <a:lumMod val="40000"/>
                  <a:lumOff val="60000"/>
                </a:schemeClr>
              </a:solidFill>
              <a:effectLst/>
            </a:endParaRPr>
          </a:p>
        </p:txBody>
      </p:sp>
      <p:sp>
        <p:nvSpPr>
          <p:cNvPr id="8" name="文本框 7"/>
          <p:cNvSpPr txBox="1"/>
          <p:nvPr/>
        </p:nvSpPr>
        <p:spPr>
          <a:xfrm>
            <a:off x="1981200" y="1417955"/>
            <a:ext cx="2416175" cy="2676525"/>
          </a:xfrm>
          <a:prstGeom prst="rect">
            <a:avLst/>
          </a:prstGeom>
          <a:noFill/>
        </p:spPr>
        <p:txBody>
          <a:bodyPr wrap="none" rtlCol="0">
            <a:spAutoFit/>
          </a:bodyPr>
          <a:lstStyle/>
          <a:p>
            <a:pPr marL="514350" indent="-514350">
              <a:buFont typeface="+mj-lt"/>
              <a:buAutoNum type="arabicPeriod"/>
            </a:pPr>
            <a:r>
              <a:rPr lang="en-US" altLang="zh-CN" sz="2800" dirty="0">
                <a:solidFill>
                  <a:schemeClr val="accent1"/>
                </a:solidFill>
                <a:latin typeface="Times New Roman" panose="02020603050405020304" charset="0"/>
                <a:cs typeface="Times New Roman" panose="02020603050405020304" charset="0"/>
              </a:rPr>
              <a:t>dashed </a:t>
            </a:r>
            <a:endParaRPr lang="en-US" altLang="zh-CN" sz="2800" dirty="0">
              <a:solidFill>
                <a:schemeClr val="accent1"/>
              </a:solidFill>
              <a:latin typeface="Times New Roman" panose="02020603050405020304" charset="0"/>
              <a:cs typeface="Times New Roman" panose="02020603050405020304" charset="0"/>
            </a:endParaRPr>
          </a:p>
          <a:p>
            <a:pPr marL="514350" indent="-514350">
              <a:buFont typeface="+mj-lt"/>
              <a:buAutoNum type="arabicPeriod"/>
            </a:pPr>
            <a:r>
              <a:rPr lang="en-US" altLang="zh-CN" sz="2800" dirty="0">
                <a:solidFill>
                  <a:schemeClr val="accent1"/>
                </a:solidFill>
                <a:latin typeface="Times New Roman" panose="02020603050405020304" charset="0"/>
                <a:cs typeface="Times New Roman" panose="02020603050405020304" charset="0"/>
              </a:rPr>
              <a:t>lingered</a:t>
            </a:r>
            <a:endParaRPr lang="en-US" altLang="zh-CN" sz="2800" dirty="0">
              <a:solidFill>
                <a:schemeClr val="accent1"/>
              </a:solidFill>
              <a:latin typeface="Times New Roman" panose="02020603050405020304" charset="0"/>
              <a:cs typeface="Times New Roman" panose="02020603050405020304" charset="0"/>
            </a:endParaRPr>
          </a:p>
          <a:p>
            <a:pPr marL="514350" indent="-514350">
              <a:buFont typeface="+mj-lt"/>
              <a:buAutoNum type="arabicPeriod"/>
            </a:pPr>
            <a:r>
              <a:rPr lang="en-US" altLang="zh-CN" sz="2800" dirty="0">
                <a:solidFill>
                  <a:schemeClr val="accent1"/>
                </a:solidFill>
                <a:latin typeface="Times New Roman" panose="02020603050405020304" charset="0"/>
                <a:cs typeface="Times New Roman" panose="02020603050405020304" charset="0"/>
              </a:rPr>
              <a:t>impersonal</a:t>
            </a:r>
            <a:endParaRPr lang="en-US" altLang="zh-CN" sz="2800" dirty="0">
              <a:solidFill>
                <a:schemeClr val="accent1"/>
              </a:solidFill>
              <a:latin typeface="Times New Roman" panose="02020603050405020304" charset="0"/>
              <a:cs typeface="Times New Roman" panose="02020603050405020304" charset="0"/>
            </a:endParaRPr>
          </a:p>
          <a:p>
            <a:pPr marL="514350" indent="-514350">
              <a:buFont typeface="+mj-lt"/>
              <a:buAutoNum type="arabicPeriod"/>
            </a:pPr>
            <a:r>
              <a:rPr lang="en-US" altLang="zh-CN" sz="2800" dirty="0">
                <a:solidFill>
                  <a:schemeClr val="accent1"/>
                </a:solidFill>
                <a:latin typeface="Times New Roman" panose="02020603050405020304" charset="0"/>
                <a:cs typeface="Times New Roman" panose="02020603050405020304" charset="0"/>
              </a:rPr>
              <a:t>dusturbance</a:t>
            </a:r>
            <a:endParaRPr lang="en-US" altLang="zh-CN" sz="2800" dirty="0">
              <a:solidFill>
                <a:schemeClr val="accent1"/>
              </a:solidFill>
              <a:latin typeface="Times New Roman" panose="02020603050405020304" charset="0"/>
              <a:cs typeface="Times New Roman" panose="02020603050405020304" charset="0"/>
            </a:endParaRPr>
          </a:p>
          <a:p>
            <a:pPr marL="514350" indent="-514350">
              <a:buFont typeface="+mj-lt"/>
              <a:buAutoNum type="arabicPeriod"/>
            </a:pPr>
            <a:r>
              <a:rPr lang="en-US" altLang="zh-CN" sz="2800" dirty="0">
                <a:solidFill>
                  <a:schemeClr val="accent1"/>
                </a:solidFill>
                <a:latin typeface="Times New Roman" panose="02020603050405020304" charset="0"/>
                <a:cs typeface="Times New Roman" panose="02020603050405020304" charset="0"/>
              </a:rPr>
              <a:t>miniature</a:t>
            </a:r>
            <a:endParaRPr lang="en-US" altLang="zh-CN" sz="2800" dirty="0">
              <a:solidFill>
                <a:schemeClr val="accent1"/>
              </a:solidFill>
              <a:latin typeface="Times New Roman" panose="02020603050405020304" charset="0"/>
              <a:cs typeface="Times New Roman" panose="02020603050405020304" charset="0"/>
            </a:endParaRPr>
          </a:p>
          <a:p>
            <a:endParaRPr lang="en-US" altLang="zh-CN" sz="2800" dirty="0">
              <a:solidFill>
                <a:schemeClr val="accent1"/>
              </a:solidFill>
              <a:latin typeface="Times New Roman" panose="02020603050405020304" charset="0"/>
              <a:cs typeface="Times New Roman" panose="02020603050405020304" charset="0"/>
            </a:endParaRPr>
          </a:p>
        </p:txBody>
      </p:sp>
      <p:sp>
        <p:nvSpPr>
          <p:cNvPr id="3" name="文本框 2"/>
          <p:cNvSpPr txBox="1"/>
          <p:nvPr/>
        </p:nvSpPr>
        <p:spPr>
          <a:xfrm>
            <a:off x="5363210" y="1417955"/>
            <a:ext cx="4056380" cy="2780030"/>
          </a:xfrm>
          <a:prstGeom prst="rect">
            <a:avLst/>
          </a:prstGeom>
          <a:noFill/>
        </p:spPr>
        <p:txBody>
          <a:bodyPr wrap="square" rtlCol="0">
            <a:noAutofit/>
          </a:bodyPr>
          <a:p>
            <a:pPr indent="0">
              <a:buFont typeface="+mj-lt"/>
              <a:buNone/>
            </a:pPr>
            <a:r>
              <a:rPr lang="en-US" altLang="zh-CN" sz="2800" dirty="0">
                <a:solidFill>
                  <a:schemeClr val="accent1"/>
                </a:solidFill>
                <a:latin typeface="Times New Roman" panose="02020603050405020304" charset="0"/>
                <a:cs typeface="Times New Roman" panose="02020603050405020304" charset="0"/>
                <a:sym typeface="+mn-ea"/>
              </a:rPr>
              <a:t>6. engage</a:t>
            </a:r>
            <a:endParaRPr lang="en-US" altLang="zh-CN" sz="2800" dirty="0">
              <a:solidFill>
                <a:schemeClr val="accent1"/>
              </a:solidFill>
              <a:latin typeface="Times New Roman" panose="02020603050405020304" charset="0"/>
              <a:cs typeface="Times New Roman" panose="02020603050405020304" charset="0"/>
              <a:sym typeface="+mn-ea"/>
            </a:endParaRPr>
          </a:p>
          <a:p>
            <a:pPr indent="0">
              <a:buFont typeface="+mj-lt"/>
              <a:buNone/>
            </a:pPr>
            <a:r>
              <a:rPr lang="en-US" altLang="zh-CN" sz="2800" dirty="0">
                <a:solidFill>
                  <a:schemeClr val="accent1"/>
                </a:solidFill>
                <a:latin typeface="Times New Roman" panose="02020603050405020304" charset="0"/>
                <a:cs typeface="Times New Roman" panose="02020603050405020304" charset="0"/>
                <a:sym typeface="+mn-ea"/>
              </a:rPr>
              <a:t>7. retain</a:t>
            </a:r>
            <a:endParaRPr lang="en-US" altLang="zh-CN" sz="2800" dirty="0">
              <a:solidFill>
                <a:schemeClr val="accent1"/>
              </a:solidFill>
              <a:latin typeface="Times New Roman" panose="02020603050405020304" charset="0"/>
              <a:cs typeface="Times New Roman" panose="02020603050405020304" charset="0"/>
            </a:endParaRPr>
          </a:p>
          <a:p>
            <a:pPr indent="0">
              <a:buFont typeface="+mj-lt"/>
              <a:buNone/>
            </a:pPr>
            <a:r>
              <a:rPr lang="en-US" altLang="zh-CN" sz="2800" dirty="0">
                <a:solidFill>
                  <a:schemeClr val="accent1"/>
                </a:solidFill>
                <a:latin typeface="Times New Roman" panose="02020603050405020304" charset="0"/>
                <a:cs typeface="Times New Roman" panose="02020603050405020304" charset="0"/>
                <a:sym typeface="+mn-ea"/>
              </a:rPr>
              <a:t>8. odor</a:t>
            </a:r>
            <a:endParaRPr lang="en-US" altLang="zh-CN" sz="2800" dirty="0">
              <a:solidFill>
                <a:schemeClr val="accent1"/>
              </a:solidFill>
              <a:latin typeface="Times New Roman" panose="02020603050405020304" charset="0"/>
              <a:cs typeface="Times New Roman" panose="02020603050405020304" charset="0"/>
            </a:endParaRPr>
          </a:p>
          <a:p>
            <a:pPr indent="0">
              <a:buFont typeface="+mj-lt"/>
              <a:buNone/>
            </a:pPr>
            <a:r>
              <a:rPr lang="en-US" altLang="zh-CN" sz="2800" dirty="0">
                <a:solidFill>
                  <a:schemeClr val="accent1"/>
                </a:solidFill>
                <a:latin typeface="Times New Roman" panose="02020603050405020304" charset="0"/>
                <a:cs typeface="Times New Roman" panose="02020603050405020304" charset="0"/>
                <a:sym typeface="+mn-ea"/>
              </a:rPr>
              <a:t>9. tangibly</a:t>
            </a:r>
            <a:endParaRPr lang="en-US" altLang="zh-CN" sz="2800" dirty="0">
              <a:solidFill>
                <a:schemeClr val="accent1"/>
              </a:solidFill>
              <a:latin typeface="Times New Roman" panose="02020603050405020304" charset="0"/>
              <a:cs typeface="Times New Roman" panose="02020603050405020304" charset="0"/>
            </a:endParaRPr>
          </a:p>
          <a:p>
            <a:pPr indent="0">
              <a:buFont typeface="+mj-lt"/>
              <a:buNone/>
            </a:pPr>
            <a:r>
              <a:rPr lang="en-US" altLang="zh-CN" sz="2800" dirty="0">
                <a:solidFill>
                  <a:schemeClr val="accent1"/>
                </a:solidFill>
                <a:latin typeface="Times New Roman" panose="02020603050405020304" charset="0"/>
                <a:cs typeface="Times New Roman" panose="02020603050405020304" charset="0"/>
                <a:sym typeface="+mn-ea"/>
              </a:rPr>
              <a:t>10. snatched</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r>
              <a:rPr lang="en-US" altLang="zh-CN">
                <a:ln w="22225">
                  <a:solidFill>
                    <a:schemeClr val="accent2"/>
                  </a:solidFill>
                  <a:prstDash val="solid"/>
                </a:ln>
                <a:solidFill>
                  <a:schemeClr val="accent2">
                    <a:lumMod val="40000"/>
                    <a:lumOff val="60000"/>
                  </a:schemeClr>
                </a:solidFill>
                <a:effectLst/>
                <a:sym typeface="+mn-ea"/>
              </a:rPr>
              <a:t>Exercise 5</a:t>
            </a:r>
            <a:endParaRPr lang="en-US"/>
          </a:p>
        </p:txBody>
      </p:sp>
      <p:sp>
        <p:nvSpPr>
          <p:cNvPr id="5" name="文本框 4"/>
          <p:cNvSpPr txBox="1"/>
          <p:nvPr/>
        </p:nvSpPr>
        <p:spPr>
          <a:xfrm>
            <a:off x="2075180" y="1512570"/>
            <a:ext cx="6827520" cy="1814830"/>
          </a:xfrm>
          <a:prstGeom prst="rect">
            <a:avLst/>
          </a:prstGeom>
          <a:noFill/>
        </p:spPr>
        <p:txBody>
          <a:bodyPr wrap="square" rtlCol="0">
            <a:spAutoFit/>
          </a:bodyPr>
          <a:lstStyle/>
          <a:p>
            <a:r>
              <a:rPr lang="en-US" altLang="zh-CN" sz="2800" dirty="0">
                <a:solidFill>
                  <a:srgbClr val="0070C0"/>
                </a:solidFill>
                <a:latin typeface="Times New Roman" panose="02020603050405020304" charset="0"/>
                <a:cs typeface="Times New Roman" panose="02020603050405020304" charset="0"/>
              </a:rPr>
              <a:t>1) thronged into; acted...as</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2) to full tension; at full speed; slacked up</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3) be aware of; after the manner of</a:t>
            </a:r>
            <a:endParaRPr lang="en-US" altLang="zh-CN" sz="2800" dirty="0">
              <a:solidFill>
                <a:srgbClr val="0070C0"/>
              </a:solidFill>
              <a:latin typeface="Times New Roman" panose="02020603050405020304" charset="0"/>
              <a:cs typeface="Times New Roman" panose="02020603050405020304" charset="0"/>
            </a:endParaRPr>
          </a:p>
          <a:p>
            <a:r>
              <a:rPr lang="en-US" altLang="zh-CN" sz="2800" dirty="0">
                <a:solidFill>
                  <a:srgbClr val="0070C0"/>
                </a:solidFill>
                <a:latin typeface="Times New Roman" panose="02020603050405020304" charset="0"/>
                <a:cs typeface="Times New Roman" panose="02020603050405020304" charset="0"/>
              </a:rPr>
              <a:t>4) in the midst of</a:t>
            </a:r>
            <a:endParaRPr lang="en-US" altLang="zh-CN" sz="2800" dirty="0">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olidFill>
                  <a:srgbClr val="0C9CDB"/>
                </a:solidFill>
                <a:latin typeface="Arial Rounded MT Bold" panose="020F0704030504030204" pitchFamily="34" charset="0"/>
                <a:sym typeface="+mn-ea"/>
              </a:rPr>
              <a:t>Exercise 6-A</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304290" y="952500"/>
            <a:ext cx="9582150" cy="538861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olidFill>
                  <a:srgbClr val="0C9CDB"/>
                </a:solidFill>
                <a:latin typeface="Arial Rounded MT Bold" panose="020F0704030504030204" pitchFamily="34" charset="0"/>
                <a:sym typeface="+mn-ea"/>
              </a:rPr>
              <a:t>Exercise 6-B</a:t>
            </a:r>
            <a:endParaRPr lang="zh-CN" altLang="en-US"/>
          </a:p>
        </p:txBody>
      </p:sp>
      <p:sp>
        <p:nvSpPr>
          <p:cNvPr id="3" name="内容占位符 2"/>
          <p:cNvSpPr>
            <a:spLocks noGrp="1"/>
          </p:cNvSpPr>
          <p:nvPr>
            <p:ph idx="1"/>
          </p:nvPr>
        </p:nvSpPr>
        <p:spPr/>
        <p:txBody>
          <a:bodyPr/>
          <a:p>
            <a:pPr marL="0" indent="0">
              <a:buNone/>
            </a:pPr>
            <a:r>
              <a:rPr lang="en-US" altLang="zh-CN"/>
              <a:t>1</a:t>
            </a:r>
            <a:r>
              <a:t>）</a:t>
            </a:r>
            <a:r>
              <a:rPr lang="en-US" altLang="zh-CN"/>
              <a:t>narrow escape  2) cold shoulder  3) fat cats  4) last straw  5) full stop  6) blue blood  </a:t>
            </a:r>
            <a:endParaRPr lang="en-US" altLang="zh-CN"/>
          </a:p>
          <a:p>
            <a:pPr marL="0" indent="0">
              <a:buNone/>
            </a:pPr>
            <a:r>
              <a:rPr lang="en-US" altLang="zh-CN"/>
              <a:t>7) heavy hand  8) dark horse  9) happy medium  10) sweet nothings</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olidFill>
                  <a:srgbClr val="0C9CDB"/>
                </a:solidFill>
                <a:latin typeface="Arial Rounded MT Bold" panose="020F0704030504030204" pitchFamily="34" charset="0"/>
                <a:sym typeface="+mn-ea"/>
              </a:rPr>
              <a:t>Exercise 7-A</a:t>
            </a:r>
            <a:endParaRPr lang="zh-CN" altLang="en-US"/>
          </a:p>
        </p:txBody>
      </p:sp>
      <p:sp>
        <p:nvSpPr>
          <p:cNvPr id="3" name="内容占位符 2"/>
          <p:cNvSpPr>
            <a:spLocks noGrp="1"/>
          </p:cNvSpPr>
          <p:nvPr>
            <p:ph idx="1"/>
          </p:nvPr>
        </p:nvSpPr>
        <p:spPr/>
        <p:txBody>
          <a:bodyPr/>
          <a:p>
            <a:r>
              <a:rPr lang="en-US" altLang="zh-CN" sz="2800"/>
              <a:t>1) c  2) d  3) d  4) a  5) d  6) a  7) b  8) c</a:t>
            </a:r>
            <a:endParaRPr lang="en-US" altLang="zh-CN" sz="2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olidFill>
                  <a:srgbClr val="0C9CDB"/>
                </a:solidFill>
                <a:latin typeface="Arial Rounded MT Bold" panose="020F0704030504030204" pitchFamily="34" charset="0"/>
                <a:sym typeface="+mn-ea"/>
              </a:rPr>
              <a:t>Exercise 7-B</a:t>
            </a:r>
            <a:endParaRPr lang="zh-CN" altLang="en-US" b="0"/>
          </a:p>
        </p:txBody>
      </p:sp>
      <p:pic>
        <p:nvPicPr>
          <p:cNvPr id="5" name="内容占位符 4"/>
          <p:cNvPicPr>
            <a:picLocks noChangeAspect="1"/>
          </p:cNvPicPr>
          <p:nvPr>
            <p:ph idx="1"/>
            <p:custDataLst>
              <p:tags r:id="rId1"/>
            </p:custDataLst>
          </p:nvPr>
        </p:nvPicPr>
        <p:blipFill>
          <a:blip r:embed="rId2"/>
          <a:stretch>
            <a:fillRect/>
          </a:stretch>
        </p:blipFill>
        <p:spPr>
          <a:xfrm>
            <a:off x="1323340" y="1184275"/>
            <a:ext cx="9544050" cy="492442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370965" y="1174750"/>
            <a:ext cx="9448800" cy="49434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2" r:link="rId3" cstate="screen"/>
          <a:stretch>
            <a:fillRect/>
          </a:stretch>
        </p:blipFill>
        <p:spPr>
          <a:xfrm>
            <a:off x="11471910" y="6163893"/>
            <a:ext cx="720090" cy="694107"/>
          </a:xfrm>
          <a:prstGeom prst="rect">
            <a:avLst/>
          </a:prstGeom>
        </p:spPr>
      </p:pic>
      <p:sp>
        <p:nvSpPr>
          <p:cNvPr id="2" name="标题 1"/>
          <p:cNvSpPr>
            <a:spLocks noGrp="1"/>
          </p:cNvSpPr>
          <p:nvPr>
            <p:ph type="title" idx="4294967295"/>
            <p:custDataLst>
              <p:tags r:id="rId4"/>
            </p:custDataLst>
          </p:nvPr>
        </p:nvSpPr>
        <p:spPr>
          <a:xfrm>
            <a:off x="669882" y="443234"/>
            <a:ext cx="10852237" cy="441964"/>
          </a:xfr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lgn="l">
              <a:buClrTx/>
              <a:buSzTx/>
              <a:buFontTx/>
            </a:pPr>
            <a:r>
              <a:rPr lang="en-US" altLang="zh-CN">
                <a:solidFill>
                  <a:schemeClr val="dk1"/>
                </a:solidFill>
                <a:ea typeface="汉仪旗黑-55简" panose="00020600040101010101" charset="-122"/>
                <a:sym typeface="+mn-ea"/>
              </a:rPr>
              <a:t>Language in Use</a:t>
            </a:r>
            <a:endParaRPr lang="en-US" altLang="zh-CN">
              <a:solidFill>
                <a:schemeClr val="dk1"/>
              </a:solidFill>
              <a:ea typeface="汉仪旗黑-55简" panose="00020600040101010101" charset="-122"/>
              <a:sym typeface="+mn-ea"/>
            </a:endParaRPr>
          </a:p>
        </p:txBody>
      </p:sp>
      <p:sp>
        <p:nvSpPr>
          <p:cNvPr id="3" name="内容占位符 2"/>
          <p:cNvSpPr>
            <a:spLocks noGrp="1"/>
          </p:cNvSpPr>
          <p:nvPr>
            <p:ph idx="4294967295"/>
            <p:custDataLst>
              <p:tags r:id="rId5"/>
            </p:custDataLst>
          </p:nvPr>
        </p:nvSpPr>
        <p:spPr>
          <a:xfrm>
            <a:off x="669882" y="952508"/>
            <a:ext cx="10852237" cy="5388907"/>
          </a:xfrm>
        </p:spPr>
        <p:txBody>
          <a:bodyPr vert="horz" wrap="square" lIns="90170" tIns="46990" rIns="90170" bIns="46990" rtlCol="0">
            <a:normAutofit lnSpcReduction="10000"/>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en-US" altLang="zh-CN">
                <a:solidFill>
                  <a:schemeClr val="dk1"/>
                </a:solidFill>
                <a:ea typeface="汉仪旗黑-55简" panose="00020600040101010101" charset="-122"/>
                <a:cs typeface="Times New Roman" panose="02020603050405020304" charset="0"/>
                <a:sym typeface="+mn-ea"/>
              </a:rPr>
              <a:t>4. 1) sniffing  2) definition  3) intentional  4) urgent  5) smother  6) endangered  7) bizarre  8) distractions  9) pointless 10) discipline</a:t>
            </a:r>
            <a:endParaRPr lang="en-US" altLang="zh-CN">
              <a:solidFill>
                <a:schemeClr val="dk1"/>
              </a:solidFill>
              <a:ea typeface="汉仪旗黑-55简" panose="00020600040101010101" charset="-122"/>
              <a:cs typeface="Times New Roman" panose="02020603050405020304" charset="0"/>
              <a:sym typeface="+mn-ea"/>
            </a:endParaRPr>
          </a:p>
          <a:p>
            <a:pPr lvl="0" algn="l">
              <a:buClrTx/>
              <a:buSzTx/>
            </a:pPr>
            <a:r>
              <a:rPr lang="en-US" altLang="zh-CN">
                <a:solidFill>
                  <a:schemeClr val="dk1"/>
                </a:solidFill>
                <a:ea typeface="汉仪旗黑-55简" panose="00020600040101010101" charset="-122"/>
                <a:cs typeface="Times New Roman" panose="02020603050405020304" charset="0"/>
                <a:sym typeface="+mn-ea"/>
              </a:rPr>
              <a:t>5. 1) draw the line; have a point</a:t>
            </a:r>
            <a:endParaRPr lang="en-US" altLang="zh-CN">
              <a:solidFill>
                <a:schemeClr val="dk1"/>
              </a:solidFill>
              <a:ea typeface="汉仪旗黑-55简" panose="00020600040101010101" charset="-122"/>
              <a:cs typeface="Times New Roman" panose="02020603050405020304" charset="0"/>
              <a:sym typeface="+mn-ea"/>
            </a:endParaRPr>
          </a:p>
          <a:p>
            <a:pPr lvl="0" algn="l">
              <a:buClrTx/>
              <a:buSzTx/>
            </a:pPr>
            <a:r>
              <a:rPr lang="en-US" altLang="zh-CN">
                <a:solidFill>
                  <a:schemeClr val="dk1"/>
                </a:solidFill>
                <a:ea typeface="汉仪旗黑-55简" panose="00020600040101010101" charset="-122"/>
                <a:cs typeface="Times New Roman" panose="02020603050405020304" charset="0"/>
                <a:sym typeface="+mn-ea"/>
              </a:rPr>
              <a:t>     2) relying on; living with   3) temporary break; serves up; gaze up at; Resist the urge</a:t>
            </a:r>
            <a:endParaRPr lang="en-US" altLang="zh-CN">
              <a:solidFill>
                <a:schemeClr val="dk1"/>
              </a:solidFill>
              <a:ea typeface="汉仪旗黑-55简" panose="00020600040101010101" charset="-122"/>
              <a:cs typeface="Times New Roman" panose="02020603050405020304" charset="0"/>
              <a:sym typeface="+mn-ea"/>
            </a:endParaRPr>
          </a:p>
          <a:p>
            <a:pPr lvl="0" algn="l">
              <a:buClrTx/>
              <a:buSzTx/>
            </a:pPr>
            <a:r>
              <a:rPr lang="en-US" altLang="zh-CN">
                <a:solidFill>
                  <a:schemeClr val="dk1"/>
                </a:solidFill>
                <a:ea typeface="汉仪旗黑-55简" panose="00020600040101010101" charset="-122"/>
                <a:cs typeface="Times New Roman" panose="02020603050405020304" charset="0"/>
                <a:sym typeface="+mn-ea"/>
              </a:rPr>
              <a:t>6. 1) sniffed at  2) grumbling at  3) rejoice at  4) grasp at  5) Glancing at  6) marveling at  7) aim at  8) barked at</a:t>
            </a:r>
            <a:endParaRPr lang="en-US" altLang="zh-CN">
              <a:solidFill>
                <a:schemeClr val="dk1"/>
              </a:solidFill>
              <a:ea typeface="汉仪旗黑-55简" panose="00020600040101010101" charset="-122"/>
              <a:cs typeface="Times New Roman" panose="02020603050405020304" charset="0"/>
              <a:sym typeface="+mn-ea"/>
            </a:endParaRPr>
          </a:p>
        </p:txBody>
      </p:sp>
    </p:spTree>
    <p:custDataLst>
      <p:tags r:id="rId6"/>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olidFill>
                  <a:srgbClr val="0C9CDB"/>
                </a:solidFill>
                <a:latin typeface="Arial Rounded MT Bold" panose="020F0704030504030204" pitchFamily="34" charset="0"/>
                <a:sym typeface="+mn-ea"/>
              </a:rPr>
              <a:t>Exercise 8</a:t>
            </a:r>
            <a:endParaRPr lang="zh-CN" altLang="en-US"/>
          </a:p>
        </p:txBody>
      </p:sp>
      <p:sp>
        <p:nvSpPr>
          <p:cNvPr id="3" name="内容占位符 2"/>
          <p:cNvSpPr>
            <a:spLocks noGrp="1"/>
          </p:cNvSpPr>
          <p:nvPr>
            <p:ph idx="1"/>
          </p:nvPr>
        </p:nvSpPr>
        <p:spPr/>
        <p:txBody>
          <a:bodyPr/>
          <a:p>
            <a:pPr marL="0" indent="0">
              <a:buNone/>
            </a:pPr>
            <a:r>
              <a:rPr lang="en-US" altLang="zh-CN">
                <a:solidFill>
                  <a:srgbClr val="333333"/>
                </a:solidFill>
                <a:cs typeface="Arial" panose="020B0604020202020204" pitchFamily="34" charset="0"/>
                <a:sym typeface="+mn-ea"/>
              </a:rPr>
              <a:t>1)  </a:t>
            </a:r>
            <a:r>
              <a:rPr>
                <a:solidFill>
                  <a:srgbClr val="333333"/>
                </a:solidFill>
                <a:cs typeface="Arial" panose="020B0604020202020204" pitchFamily="34" charset="0"/>
                <a:sym typeface="+mn-ea"/>
              </a:rPr>
              <a:t>她双眼闪着梦幻般的光芒，</a:t>
            </a:r>
            <a:r>
              <a:rPr>
                <a:solidFill>
                  <a:srgbClr val="F79646"/>
                </a:solidFill>
                <a:cs typeface="Arial" panose="020B0604020202020204" pitchFamily="34" charset="0"/>
                <a:sym typeface="+mn-ea"/>
              </a:rPr>
              <a:t>面颊直泛桃红，脸上露出幸福的神色和几分甜蜜的怀想</a:t>
            </a:r>
            <a:r>
              <a:rPr>
                <a:solidFill>
                  <a:srgbClr val="333333"/>
                </a:solidFill>
                <a:cs typeface="Arial" panose="020B0604020202020204" pitchFamily="34" charset="0"/>
                <a:sym typeface="+mn-ea"/>
              </a:rPr>
              <a:t>。</a:t>
            </a:r>
            <a:endParaRPr>
              <a:solidFill>
                <a:srgbClr val="333333"/>
              </a:solidFill>
              <a:cs typeface="Arial" panose="020B0604020202020204" pitchFamily="34" charset="0"/>
              <a:sym typeface="+mn-ea"/>
            </a:endParaRPr>
          </a:p>
          <a:p>
            <a:pPr marL="0" indent="0">
              <a:buNone/>
            </a:pPr>
            <a:r>
              <a:rPr lang="en-US" altLang="zh-CN">
                <a:solidFill>
                  <a:srgbClr val="333333"/>
                </a:solidFill>
                <a:cs typeface="Arial" panose="020B0604020202020204" pitchFamily="34" charset="0"/>
                <a:sym typeface="+mn-ea"/>
              </a:rPr>
              <a:t>2</a:t>
            </a:r>
            <a:r>
              <a:rPr>
                <a:solidFill>
                  <a:srgbClr val="333333"/>
                </a:solidFill>
                <a:cs typeface="Arial" panose="020B0604020202020204" pitchFamily="34" charset="0"/>
                <a:sym typeface="+mn-ea"/>
              </a:rPr>
              <a:t>）</a:t>
            </a:r>
            <a:r>
              <a:rPr>
                <a:solidFill>
                  <a:srgbClr val="333333"/>
                </a:solidFill>
                <a:latin typeface="+mn-ea"/>
                <a:cs typeface="Arial" panose="020B0604020202020204" pitchFamily="34" charset="0"/>
                <a:sym typeface="Arial" panose="020B0604020202020204" pitchFamily="34" charset="0"/>
              </a:rPr>
              <a:t>人们开始涌入办公室找他，</a:t>
            </a:r>
            <a:r>
              <a:rPr>
                <a:solidFill>
                  <a:srgbClr val="F79646"/>
                </a:solidFill>
                <a:latin typeface="+mn-ea"/>
                <a:cs typeface="Arial" panose="020B0604020202020204" pitchFamily="34" charset="0"/>
                <a:sym typeface="Arial" panose="020B0604020202020204" pitchFamily="34" charset="0"/>
              </a:rPr>
              <a:t>有的欣喜若狂，有的尖声厉词，有的满怀敌意，有的激动不已</a:t>
            </a:r>
            <a:r>
              <a:rPr>
                <a:solidFill>
                  <a:srgbClr val="333333"/>
                </a:solidFill>
                <a:latin typeface="+mn-ea"/>
                <a:cs typeface="Arial" panose="020B0604020202020204" pitchFamily="34" charset="0"/>
                <a:sym typeface="Arial" panose="020B0604020202020204" pitchFamily="34" charset="0"/>
              </a:rPr>
              <a:t>。</a:t>
            </a:r>
            <a:endParaRPr>
              <a:solidFill>
                <a:srgbClr val="333333"/>
              </a:solidFill>
              <a:latin typeface="+mn-ea"/>
              <a:cs typeface="Arial" panose="020B0604020202020204" pitchFamily="34" charset="0"/>
              <a:sym typeface="Arial" panose="020B0604020202020204" pitchFamily="34" charset="0"/>
            </a:endParaRPr>
          </a:p>
          <a:p>
            <a:pPr marL="0" indent="0">
              <a:buNone/>
            </a:pPr>
            <a:r>
              <a:rPr lang="en-US" altLang="zh-CN">
                <a:solidFill>
                  <a:srgbClr val="333333"/>
                </a:solidFill>
                <a:latin typeface="+mn-ea"/>
                <a:cs typeface="Arial" panose="020B0604020202020204" pitchFamily="34" charset="0"/>
                <a:sym typeface="Arial" panose="020B0604020202020204" pitchFamily="34" charset="0"/>
              </a:rPr>
              <a:t>3</a:t>
            </a:r>
            <a:r>
              <a:rPr>
                <a:solidFill>
                  <a:srgbClr val="333333"/>
                </a:solidFill>
                <a:latin typeface="+mn-ea"/>
                <a:cs typeface="Arial" panose="020B0604020202020204" pitchFamily="34" charset="0"/>
                <a:sym typeface="Arial" panose="020B0604020202020204" pitchFamily="34" charset="0"/>
              </a:rPr>
              <a:t>）</a:t>
            </a:r>
            <a:r>
              <a:rPr lang="en-US" altLang="zh-CN">
                <a:solidFill>
                  <a:srgbClr val="333333"/>
                </a:solidFill>
                <a:latin typeface="+mn-ea"/>
                <a:cs typeface="Arial" panose="020B0604020202020204" pitchFamily="34" charset="0"/>
                <a:sym typeface="Arial" panose="020B0604020202020204" pitchFamily="34" charset="0"/>
              </a:rPr>
              <a:t> </a:t>
            </a:r>
            <a:r>
              <a:rPr>
                <a:solidFill>
                  <a:srgbClr val="333333"/>
                </a:solidFill>
                <a:latin typeface="Corbel" panose="020B0503020204020204" pitchFamily="34" charset="0"/>
                <a:sym typeface="+mn-ea"/>
              </a:rPr>
              <a:t>证券交易所里行情涨跌，</a:t>
            </a:r>
            <a:r>
              <a:rPr>
                <a:solidFill>
                  <a:srgbClr val="F79646"/>
                </a:solidFill>
                <a:latin typeface="Corbel" panose="020B0503020204020204" pitchFamily="34" charset="0"/>
                <a:sym typeface="+mn-ea"/>
              </a:rPr>
              <a:t>像飓风，像山崩，像雪暴，像冰川和火山</a:t>
            </a:r>
            <a:r>
              <a:rPr>
                <a:solidFill>
                  <a:srgbClr val="333333"/>
                </a:solidFill>
                <a:latin typeface="Corbel" panose="020B0503020204020204" pitchFamily="34" charset="0"/>
                <a:sym typeface="+mn-ea"/>
              </a:rPr>
              <a:t>，而经纪人办公室里所发生的一切就是这些自然力量的缩影。</a:t>
            </a:r>
            <a:endParaRPr>
              <a:solidFill>
                <a:srgbClr val="333333"/>
              </a:solidFill>
              <a:latin typeface="Corbel" panose="020B0503020204020204" pitchFamily="34" charset="0"/>
              <a:sym typeface="+mn-ea"/>
            </a:endParaRPr>
          </a:p>
          <a:p>
            <a:pPr marL="0" indent="0">
              <a:buNone/>
            </a:pPr>
            <a:r>
              <a:rPr lang="en-US" altLang="zh-CN">
                <a:solidFill>
                  <a:srgbClr val="333333"/>
                </a:solidFill>
                <a:latin typeface="Corbel" panose="020B0503020204020204" pitchFamily="34" charset="0"/>
                <a:sym typeface="+mn-ea"/>
              </a:rPr>
              <a:t>4</a:t>
            </a:r>
            <a:r>
              <a:rPr>
                <a:solidFill>
                  <a:srgbClr val="333333"/>
                </a:solidFill>
                <a:latin typeface="Corbel" panose="020B0503020204020204" pitchFamily="34" charset="0"/>
                <a:sym typeface="+mn-ea"/>
              </a:rPr>
              <a:t>）</a:t>
            </a:r>
            <a:r>
              <a:rPr lang="en-US" altLang="zh-CN">
                <a:solidFill>
                  <a:srgbClr val="333333"/>
                </a:solidFill>
                <a:latin typeface="Corbel" panose="020B0503020204020204" pitchFamily="34" charset="0"/>
                <a:sym typeface="+mn-ea"/>
              </a:rPr>
              <a:t> </a:t>
            </a:r>
            <a:r>
              <a:rPr>
                <a:solidFill>
                  <a:srgbClr val="333333"/>
                </a:solidFill>
                <a:sym typeface="+mn-ea"/>
              </a:rPr>
              <a:t>他就像一台高速运转、精密而强大的机器那样工作着</a:t>
            </a:r>
            <a:r>
              <a:rPr>
                <a:solidFill>
                  <a:srgbClr val="333333"/>
                </a:solidFill>
                <a:latin typeface="+mn-ea"/>
                <a:sym typeface="+mn-ea"/>
              </a:rPr>
              <a:t>——</a:t>
            </a:r>
            <a:r>
              <a:rPr>
                <a:solidFill>
                  <a:srgbClr val="F79646"/>
                </a:solidFill>
                <a:sym typeface="+mn-ea"/>
              </a:rPr>
              <a:t>精神绷紧到最大限度，开足马力，准确精密，从不犹豫</a:t>
            </a:r>
            <a:r>
              <a:rPr>
                <a:solidFill>
                  <a:srgbClr val="333333"/>
                </a:solidFill>
                <a:sym typeface="+mn-ea"/>
              </a:rPr>
              <a:t>，言语、决策和行动都像机械装置那般，正确无误，准备充分，反应迅速。</a:t>
            </a:r>
            <a:endParaRPr>
              <a:solidFill>
                <a:srgbClr val="333333"/>
              </a:solidFill>
              <a:sym typeface="+mn-ea"/>
            </a:endParaRPr>
          </a:p>
          <a:p>
            <a:pPr marL="0" indent="0">
              <a:buNone/>
            </a:pPr>
            <a:r>
              <a:rPr lang="en-US" altLang="zh-CN">
                <a:solidFill>
                  <a:srgbClr val="333333"/>
                </a:solidFill>
                <a:sym typeface="+mn-ea"/>
              </a:rPr>
              <a:t>5</a:t>
            </a:r>
            <a:r>
              <a:rPr>
                <a:solidFill>
                  <a:srgbClr val="333333"/>
                </a:solidFill>
                <a:sym typeface="+mn-ea"/>
              </a:rPr>
              <a:t>）</a:t>
            </a:r>
            <a:r>
              <a:rPr lang="en-US" altLang="zh-CN">
                <a:solidFill>
                  <a:srgbClr val="333333"/>
                </a:solidFill>
                <a:sym typeface="+mn-ea"/>
              </a:rPr>
              <a:t> </a:t>
            </a:r>
            <a:r>
              <a:rPr>
                <a:solidFill>
                  <a:srgbClr val="333333"/>
                </a:solidFill>
                <a:latin typeface="Corbel" panose="020B0503020204020204" pitchFamily="34" charset="0"/>
                <a:sym typeface="+mn-ea"/>
              </a:rPr>
              <a:t>麦克斯韦尔站在办公桌边，</a:t>
            </a:r>
            <a:r>
              <a:rPr>
                <a:solidFill>
                  <a:srgbClr val="F79646"/>
                </a:solidFill>
                <a:latin typeface="Corbel" panose="020B0503020204020204" pitchFamily="34" charset="0"/>
                <a:sym typeface="+mn-ea"/>
              </a:rPr>
              <a:t>手里满是电报和备忘便条，右耳朵上夹着一支自来水笔，头发一缕缕凌乱地垂在额前</a:t>
            </a:r>
            <a:r>
              <a:rPr>
                <a:solidFill>
                  <a:srgbClr val="333333"/>
                </a:solidFill>
                <a:cs typeface="Arial" panose="020B0604020202020204" pitchFamily="34" charset="0"/>
                <a:sym typeface="+mn-ea"/>
              </a:rPr>
              <a:t>。</a:t>
            </a:r>
            <a:endParaRPr lang="zh-CN" altLang="en-US" dirty="0">
              <a:solidFill>
                <a:srgbClr val="F79646"/>
              </a:solidFill>
              <a:latin typeface="Corbel" panose="020B0503020204020204" pitchFamily="34" charset="0"/>
            </a:endParaRPr>
          </a:p>
          <a:p>
            <a:pPr marL="0" indent="0">
              <a:buNone/>
            </a:pPr>
            <a:endParaRPr lang="zh-CN" altLang="en-US" dirty="0">
              <a:solidFill>
                <a:srgbClr val="333333"/>
              </a:solidFill>
              <a:latin typeface="Arial" panose="020B0604020202020204" pitchFamily="34" charset="0"/>
              <a:cs typeface="Arial" panose="020B0604020202020204" pitchFamily="34" charset="0"/>
            </a:endParaRPr>
          </a:p>
          <a:p>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olidFill>
                  <a:srgbClr val="0C9CDB"/>
                </a:solidFill>
                <a:latin typeface="Arial Rounded MT Bold" panose="020F0704030504030204" pitchFamily="34" charset="0"/>
                <a:sym typeface="+mn-ea"/>
              </a:rPr>
              <a:t>Exercise 9</a:t>
            </a:r>
            <a:endParaRPr lang="zh-CN" altLang="en-US"/>
          </a:p>
        </p:txBody>
      </p:sp>
      <p:sp>
        <p:nvSpPr>
          <p:cNvPr id="3" name="内容占位符 2"/>
          <p:cNvSpPr>
            <a:spLocks noGrp="1"/>
          </p:cNvSpPr>
          <p:nvPr>
            <p:ph idx="1"/>
          </p:nvPr>
        </p:nvSpPr>
        <p:spPr/>
        <p:txBody>
          <a:bodyPr>
            <a:normAutofit fontScale="90000"/>
          </a:bodyPr>
          <a:p>
            <a:r>
              <a:rPr sz="2800">
                <a:solidFill>
                  <a:srgbClr val="333333"/>
                </a:solidFill>
                <a:cs typeface="Arial" panose="020B0604020202020204" pitchFamily="34" charset="0"/>
                <a:sym typeface="+mn-ea"/>
              </a:rPr>
              <a:t>The artistic achievement of</a:t>
            </a:r>
            <a:r>
              <a:rPr sz="2800" i="1">
                <a:solidFill>
                  <a:srgbClr val="333333"/>
                </a:solidFill>
                <a:cs typeface="Arial" panose="020B0604020202020204" pitchFamily="34" charset="0"/>
                <a:sym typeface="+mn-ea"/>
              </a:rPr>
              <a:t> A Dream of Red Mansions</a:t>
            </a:r>
            <a:r>
              <a:rPr sz="2800">
                <a:solidFill>
                  <a:srgbClr val="333333"/>
                </a:solidFill>
                <a:cs typeface="Arial" panose="020B0604020202020204" pitchFamily="34" charset="0"/>
                <a:sym typeface="+mn-ea"/>
              </a:rPr>
              <a:t>, so to speak, has attained an unimaginable sublimity. It is outstanding </a:t>
            </a:r>
            <a:r>
              <a:rPr sz="2800">
                <a:cs typeface="Arial" panose="020B0604020202020204" pitchFamily="34" charset="0"/>
                <a:sym typeface="+mn-ea"/>
              </a:rPr>
              <a:t>with its </a:t>
            </a:r>
            <a:r>
              <a:rPr sz="2800">
                <a:solidFill>
                  <a:srgbClr val="F79646"/>
                </a:solidFill>
                <a:cs typeface="Arial" panose="020B0604020202020204" pitchFamily="34" charset="0"/>
                <a:sym typeface="+mn-ea"/>
              </a:rPr>
              <a:t>rigorous structure, vivid speeches, and above all, the striking images</a:t>
            </a:r>
            <a:r>
              <a:rPr sz="2800">
                <a:solidFill>
                  <a:srgbClr val="333333"/>
                </a:solidFill>
                <a:cs typeface="Arial" panose="020B0604020202020204" pitchFamily="34" charset="0"/>
                <a:sym typeface="+mn-ea"/>
              </a:rPr>
              <a:t>. The characters in the book number as many as over 400. Not only have Jia Baoyu, Lin Daiyu and a dozen other main characters become household classical literary figures, but a good number of minor roles, some of whom are only mentioned in passing, are also </a:t>
            </a:r>
            <a:r>
              <a:rPr sz="2800">
                <a:solidFill>
                  <a:srgbClr val="F79646"/>
                </a:solidFill>
                <a:cs typeface="Arial" panose="020B0604020202020204" pitchFamily="34" charset="0"/>
                <a:sym typeface="+mn-ea"/>
              </a:rPr>
              <a:t>distinctive and lifelike</a:t>
            </a:r>
            <a:r>
              <a:rPr sz="2800">
                <a:solidFill>
                  <a:srgbClr val="333333"/>
                </a:solidFill>
                <a:cs typeface="Arial" panose="020B0604020202020204" pitchFamily="34" charset="0"/>
                <a:sym typeface="+mn-ea"/>
              </a:rPr>
              <a:t>. The artistic achievement of the novel is so extraordinary that it can hardly be rivaled even among world-famous literary works.</a:t>
            </a:r>
            <a:endParaRPr lang="zh-CN" altLang="en-US" sz="2800" dirty="0">
              <a:solidFill>
                <a:srgbClr val="333333"/>
              </a:solidFill>
              <a:latin typeface="Arial" panose="020B0604020202020204" pitchFamily="34" charset="0"/>
              <a:cs typeface="Arial" panose="020B0604020202020204" pitchFamily="34" charset="0"/>
            </a:endParaRPr>
          </a:p>
          <a:p>
            <a:pPr marL="0" indent="0">
              <a:buNone/>
            </a:pPr>
            <a:endParaRPr lang="zh-CN" altLang="en-US" dirty="0">
              <a:solidFill>
                <a:srgbClr val="333333"/>
              </a:solidFill>
              <a:latin typeface="Arial" panose="020B0604020202020204" pitchFamily="34" charset="0"/>
              <a:cs typeface="Arial" panose="020B0604020202020204" pitchFamily="34" charset="0"/>
            </a:endParaRPr>
          </a:p>
          <a:p>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943735" y="431165"/>
            <a:ext cx="7809230" cy="5582920"/>
          </a:xfrm>
          <a:prstGeom prst="rect">
            <a:avLst/>
          </a:prstGeom>
          <a:noFill/>
          <a:ln w="9525">
            <a:noFill/>
          </a:ln>
        </p:spPr>
        <p:txBody>
          <a:bodyPr>
            <a:noAutofit/>
          </a:bodyPr>
          <a:p>
            <a:pPr indent="0"/>
            <a:r>
              <a:rPr lang="en-US" sz="2400" b="1">
                <a:solidFill>
                  <a:srgbClr val="538135"/>
                </a:solidFill>
                <a:highlight>
                  <a:srgbClr val="C0C0C0"/>
                </a:highlight>
                <a:latin typeface="Calibri" panose="020F0502020204030204" charset="0"/>
                <a:ea typeface="宋体" panose="02010600030101010101" pitchFamily="2" charset="-122"/>
              </a:rPr>
              <a:t>Words and phrases of Text B Unit 5</a:t>
            </a:r>
            <a:r>
              <a:rPr lang="en-US" sz="2400" b="0">
                <a:solidFill>
                  <a:srgbClr val="538135"/>
                </a:solidFill>
                <a:highlight>
                  <a:srgbClr val="C0C0C0"/>
                </a:highlight>
                <a:latin typeface="Calibri" panose="020F0502020204030204" charset="0"/>
                <a:ea typeface="宋体" panose="02010600030101010101" pitchFamily="2" charset="-122"/>
                <a:cs typeface="Times New Roman" panose="02020603050405020304" charset="0"/>
              </a:rPr>
              <a:t> </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en-US" b="1">
                <a:solidFill>
                  <a:srgbClr val="538135"/>
                </a:solidFill>
                <a:highlight>
                  <a:srgbClr val="FFFF00"/>
                </a:highlight>
                <a:latin typeface="Calibri" panose="020F0502020204030204" charset="0"/>
                <a:ea typeface="宋体" panose="02010600030101010101" pitchFamily="2" charset="-122"/>
              </a:rPr>
              <a:t>expel</a:t>
            </a:r>
            <a:r>
              <a:rPr lang="en-US" b="0">
                <a:solidFill>
                  <a:srgbClr val="538135"/>
                </a:solidFill>
                <a:highlight>
                  <a:srgbClr val="FFFF00"/>
                </a:highlight>
                <a:latin typeface="Calibri" panose="020F0502020204030204" charset="0"/>
                <a:ea typeface="宋体" panose="02010600030101010101" pitchFamily="2" charset="-122"/>
                <a:cs typeface="Times New Roman" panose="02020603050405020304" charset="0"/>
              </a:rPr>
              <a:t> </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en-US" b="0">
                <a:solidFill>
                  <a:srgbClr val="538135"/>
                </a:solidFill>
                <a:latin typeface="Calibri" panose="020F0502020204030204" charset="0"/>
                <a:ea typeface="宋体" panose="02010600030101010101" pitchFamily="2" charset="-122"/>
              </a:rPr>
              <a:t>v.</a:t>
            </a:r>
            <a:r>
              <a:rPr lang="en-US" b="1">
                <a:solidFill>
                  <a:srgbClr val="538135"/>
                </a:solidFill>
                <a:latin typeface="Calibri" panose="020F0502020204030204" charset="0"/>
                <a:ea typeface="宋体" panose="02010600030101010101" pitchFamily="2" charset="-122"/>
              </a:rPr>
              <a:t>~ sb/sth (from sth) </a:t>
            </a:r>
            <a:r>
              <a:rPr lang="zh-CN" b="0">
                <a:solidFill>
                  <a:srgbClr val="538135"/>
                </a:solidFill>
                <a:latin typeface="Calibri" panose="020F0502020204030204" charset="0"/>
                <a:ea typeface="宋体" panose="02010600030101010101" pitchFamily="2" charset="-122"/>
              </a:rPr>
              <a:t>　</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en-US" b="0">
                <a:solidFill>
                  <a:srgbClr val="538135"/>
                </a:solidFill>
                <a:latin typeface="Calibri" panose="020F0502020204030204" charset="0"/>
                <a:ea typeface="宋体" panose="02010600030101010101" pitchFamily="2" charset="-122"/>
              </a:rPr>
              <a:t>1,</a:t>
            </a:r>
            <a:r>
              <a:rPr lang="en-US" b="0" i="1">
                <a:solidFill>
                  <a:srgbClr val="538135"/>
                </a:solidFill>
                <a:latin typeface="Calibri" panose="020F0502020204030204" charset="0"/>
                <a:ea typeface="宋体" panose="02010600030101010101" pitchFamily="2" charset="-122"/>
                <a:cs typeface="Times New Roman" panose="02020603050405020304" charset="0"/>
              </a:rPr>
              <a:t> </a:t>
            </a:r>
            <a:r>
              <a:rPr lang="en-US" b="0" i="1">
                <a:solidFill>
                  <a:srgbClr val="538135"/>
                </a:solidFill>
                <a:latin typeface="Calibri" panose="020F0502020204030204" charset="0"/>
                <a:ea typeface="宋体" panose="02010600030101010101" pitchFamily="2" charset="-122"/>
              </a:rPr>
              <a:t>to officially make sb leave a school or an organization </a:t>
            </a:r>
            <a:r>
              <a:rPr lang="zh-CN" b="0" i="1">
                <a:solidFill>
                  <a:srgbClr val="538135"/>
                </a:solidFill>
                <a:latin typeface="Calibri" panose="020F0502020204030204" charset="0"/>
                <a:ea typeface="宋体" panose="02010600030101010101" pitchFamily="2" charset="-122"/>
              </a:rPr>
              <a:t>把…开除（或除名）</a:t>
            </a:r>
            <a:r>
              <a:rPr lang="en-US" b="0">
                <a:solidFill>
                  <a:srgbClr val="538135"/>
                </a:solidFill>
                <a:latin typeface="Calibri" panose="020F0502020204030204" charset="0"/>
                <a:ea typeface="宋体" panose="02010600030101010101" pitchFamily="2" charset="-122"/>
              </a:rPr>
              <a:t>She was expelled from school at 15.</a:t>
            </a:r>
            <a:r>
              <a:rPr lang="zh-CN" b="0">
                <a:solidFill>
                  <a:srgbClr val="538135"/>
                </a:solidFill>
                <a:latin typeface="Calibri" panose="020F0502020204030204" charset="0"/>
                <a:ea typeface="宋体" panose="02010600030101010101" pitchFamily="2" charset="-122"/>
              </a:rPr>
              <a:t>她</a:t>
            </a:r>
            <a:r>
              <a:rPr lang="en-US" b="0">
                <a:solidFill>
                  <a:srgbClr val="538135"/>
                </a:solidFill>
                <a:latin typeface="Calibri" panose="020F0502020204030204" charset="0"/>
                <a:ea typeface="宋体" panose="02010600030101010101" pitchFamily="2" charset="-122"/>
              </a:rPr>
              <a:t>15</a:t>
            </a:r>
            <a:r>
              <a:rPr lang="zh-CN" b="0">
                <a:solidFill>
                  <a:srgbClr val="538135"/>
                </a:solidFill>
                <a:latin typeface="Calibri" panose="020F0502020204030204" charset="0"/>
                <a:ea typeface="宋体" panose="02010600030101010101" pitchFamily="2" charset="-122"/>
              </a:rPr>
              <a:t>岁时被学校开除了。</a:t>
            </a:r>
            <a:r>
              <a:rPr lang="en-US" b="0">
                <a:solidFill>
                  <a:srgbClr val="538135"/>
                </a:solidFill>
                <a:latin typeface="Calibri" panose="020F0502020204030204" charset="0"/>
                <a:ea typeface="宋体" panose="02010600030101010101" pitchFamily="2" charset="-122"/>
              </a:rPr>
              <a:t>Olympic athletes expelled for drug-taking</a:t>
            </a:r>
            <a:r>
              <a:rPr lang="zh-CN" b="0">
                <a:solidFill>
                  <a:srgbClr val="538135"/>
                </a:solidFill>
                <a:latin typeface="Calibri" panose="020F0502020204030204" charset="0"/>
                <a:ea typeface="宋体" panose="02010600030101010101" pitchFamily="2" charset="-122"/>
              </a:rPr>
              <a:t>因服禁药被取消比赛资格的奥运会运动员</a:t>
            </a:r>
            <a:r>
              <a:rPr lang="en-US" b="0">
                <a:solidFill>
                  <a:srgbClr val="538135"/>
                </a:solidFill>
                <a:latin typeface="Calibri" panose="020F0502020204030204" charset="0"/>
                <a:ea typeface="宋体" panose="02010600030101010101" pitchFamily="2" charset="-122"/>
              </a:rPr>
              <a:t>2, </a:t>
            </a:r>
            <a:r>
              <a:rPr lang="en-US" b="0" i="1">
                <a:solidFill>
                  <a:srgbClr val="538135"/>
                </a:solidFill>
                <a:latin typeface="Calibri" panose="020F0502020204030204" charset="0"/>
                <a:ea typeface="宋体" panose="02010600030101010101" pitchFamily="2" charset="-122"/>
              </a:rPr>
              <a:t>to force sb to leave a country </a:t>
            </a:r>
            <a:r>
              <a:rPr lang="zh-CN" b="0" i="1">
                <a:solidFill>
                  <a:srgbClr val="538135"/>
                </a:solidFill>
                <a:latin typeface="Calibri" panose="020F0502020204030204" charset="0"/>
                <a:ea typeface="宋体" panose="02010600030101010101" pitchFamily="2" charset="-122"/>
              </a:rPr>
              <a:t>驱逐出境</a:t>
            </a:r>
            <a:r>
              <a:rPr lang="en-US" b="0">
                <a:solidFill>
                  <a:srgbClr val="538135"/>
                </a:solidFill>
                <a:latin typeface="Calibri" panose="020F0502020204030204" charset="0"/>
                <a:ea typeface="宋体" panose="02010600030101010101" pitchFamily="2" charset="-122"/>
              </a:rPr>
              <a:t>Foreign journalists are being expelled.</a:t>
            </a:r>
            <a:r>
              <a:rPr lang="zh-CN" b="0">
                <a:solidFill>
                  <a:srgbClr val="538135"/>
                </a:solidFill>
                <a:latin typeface="Calibri" panose="020F0502020204030204" charset="0"/>
                <a:ea typeface="宋体" panose="02010600030101010101" pitchFamily="2" charset="-122"/>
              </a:rPr>
              <a:t>外国记者被驱逐出境。</a:t>
            </a:r>
            <a:r>
              <a:rPr lang="en-US" b="0">
                <a:solidFill>
                  <a:srgbClr val="538135"/>
                </a:solidFill>
                <a:latin typeface="Calibri" panose="020F0502020204030204" charset="0"/>
                <a:ea typeface="宋体" panose="02010600030101010101" pitchFamily="2" charset="-122"/>
              </a:rPr>
              <a:t>3, </a:t>
            </a:r>
            <a:r>
              <a:rPr lang="en-US" b="0" i="1">
                <a:solidFill>
                  <a:srgbClr val="538135"/>
                </a:solidFill>
                <a:latin typeface="Calibri" panose="020F0502020204030204" charset="0"/>
                <a:ea typeface="宋体" panose="02010600030101010101" pitchFamily="2" charset="-122"/>
              </a:rPr>
              <a:t>(technical </a:t>
            </a:r>
            <a:r>
              <a:rPr lang="zh-CN" b="0" i="1">
                <a:solidFill>
                  <a:srgbClr val="538135"/>
                </a:solidFill>
                <a:latin typeface="Calibri" panose="020F0502020204030204" charset="0"/>
                <a:ea typeface="宋体" panose="02010600030101010101" pitchFamily="2" charset="-122"/>
              </a:rPr>
              <a:t>术语</a:t>
            </a:r>
            <a:r>
              <a:rPr lang="en-US" b="0" i="1">
                <a:solidFill>
                  <a:srgbClr val="538135"/>
                </a:solidFill>
                <a:latin typeface="Calibri" panose="020F0502020204030204" charset="0"/>
                <a:ea typeface="宋体" panose="02010600030101010101" pitchFamily="2" charset="-122"/>
              </a:rPr>
              <a:t>) to force air or water out of a part of the body or from a container </a:t>
            </a:r>
            <a:r>
              <a:rPr lang="zh-CN" b="0" i="1">
                <a:solidFill>
                  <a:srgbClr val="538135"/>
                </a:solidFill>
                <a:latin typeface="Calibri" panose="020F0502020204030204" charset="0"/>
                <a:ea typeface="宋体" panose="02010600030101010101" pitchFamily="2" charset="-122"/>
              </a:rPr>
              <a:t>排出；喷出</a:t>
            </a:r>
            <a:r>
              <a:rPr lang="en-US" b="0">
                <a:solidFill>
                  <a:srgbClr val="538135"/>
                </a:solidFill>
                <a:latin typeface="Calibri" panose="020F0502020204030204" charset="0"/>
                <a:ea typeface="宋体" panose="02010600030101010101" pitchFamily="2" charset="-122"/>
              </a:rPr>
              <a:t>to expel air from the lungs</a:t>
            </a:r>
            <a:r>
              <a:rPr lang="zh-CN" b="0">
                <a:solidFill>
                  <a:srgbClr val="538135"/>
                </a:solidFill>
                <a:latin typeface="Calibri" panose="020F0502020204030204" charset="0"/>
                <a:ea typeface="宋体" panose="02010600030101010101" pitchFamily="2" charset="-122"/>
              </a:rPr>
              <a:t>用力呼出肺里的气</a:t>
            </a:r>
            <a:r>
              <a:rPr lang="en-US" b="0">
                <a:solidFill>
                  <a:srgbClr val="538135"/>
                </a:solidFill>
                <a:latin typeface="Calibri" panose="020F0502020204030204" charset="0"/>
                <a:ea typeface="宋体" panose="02010600030101010101" pitchFamily="2" charset="-122"/>
                <a:cs typeface="Times New Roman" panose="02020603050405020304" charset="0"/>
              </a:rPr>
              <a:t> </a:t>
            </a:r>
            <a:endParaRPr lang="en-US" altLang="en-US" b="0">
              <a:solidFill>
                <a:srgbClr val="538135"/>
              </a:solidFill>
              <a:latin typeface="Calibri" panose="020F0502020204030204" charset="0"/>
              <a:ea typeface="宋体" panose="02010600030101010101" pitchFamily="2" charset="-122"/>
              <a:cs typeface="Times New Roman" panose="02020603050405020304" charset="0"/>
            </a:endParaRP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61670" y="629920"/>
            <a:ext cx="5723890" cy="5292090"/>
          </a:xfrm>
          <a:prstGeom prst="rect">
            <a:avLst/>
          </a:prstGeom>
          <a:noFill/>
          <a:ln w="9525">
            <a:noFill/>
          </a:ln>
        </p:spPr>
        <p:txBody>
          <a:bodyPr>
            <a:noAutofit/>
          </a:bodyPr>
          <a:p>
            <a:pPr indent="0"/>
            <a:r>
              <a:rPr lang="en-US" b="1">
                <a:solidFill>
                  <a:srgbClr val="538135"/>
                </a:solidFill>
                <a:highlight>
                  <a:srgbClr val="FFFF00"/>
                </a:highlight>
                <a:latin typeface="Calibri" panose="020F0502020204030204" charset="0"/>
                <a:ea typeface="宋体" panose="02010600030101010101" pitchFamily="2" charset="-122"/>
              </a:rPr>
              <a:t>phobia</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en-US" b="0">
                <a:solidFill>
                  <a:srgbClr val="538135"/>
                </a:solidFill>
                <a:latin typeface="Calibri" panose="020F0502020204030204" charset="0"/>
                <a:ea typeface="宋体" panose="02010600030101010101" pitchFamily="2" charset="-122"/>
              </a:rPr>
              <a:t>n.1, </a:t>
            </a:r>
            <a:r>
              <a:rPr lang="en-US" b="0" i="1">
                <a:solidFill>
                  <a:srgbClr val="538135"/>
                </a:solidFill>
                <a:latin typeface="Calibri" panose="020F0502020204030204" charset="0"/>
                <a:ea typeface="宋体" panose="02010600030101010101" pitchFamily="2" charset="-122"/>
              </a:rPr>
              <a:t>a strong unreasonable fear of sth </a:t>
            </a:r>
            <a:r>
              <a:rPr lang="zh-CN" b="0" i="1">
                <a:solidFill>
                  <a:srgbClr val="538135"/>
                </a:solidFill>
                <a:latin typeface="Calibri" panose="020F0502020204030204" charset="0"/>
                <a:ea typeface="宋体" panose="02010600030101010101" pitchFamily="2" charset="-122"/>
              </a:rPr>
              <a:t>恐怖症，恐惧症（无名的极度恐惧）</a:t>
            </a:r>
            <a:r>
              <a:rPr lang="en-US" b="0">
                <a:solidFill>
                  <a:srgbClr val="538135"/>
                </a:solidFill>
                <a:latin typeface="Calibri" panose="020F0502020204030204" charset="0"/>
                <a:ea typeface="宋体" panose="02010600030101010101" pitchFamily="2" charset="-122"/>
              </a:rPr>
              <a:t>He has a phobia about flying.</a:t>
            </a:r>
            <a:r>
              <a:rPr lang="zh-CN" b="0">
                <a:solidFill>
                  <a:srgbClr val="538135"/>
                </a:solidFill>
                <a:latin typeface="Calibri" panose="020F0502020204030204" charset="0"/>
                <a:ea typeface="宋体" panose="02010600030101010101" pitchFamily="2" charset="-122"/>
              </a:rPr>
              <a:t>他对飞行有恐惧症。</a:t>
            </a:r>
            <a:r>
              <a:rPr lang="en-US" b="0">
                <a:solidFill>
                  <a:srgbClr val="538135"/>
                </a:solidFill>
                <a:latin typeface="Calibri" panose="020F0502020204030204" charset="0"/>
                <a:ea typeface="宋体" panose="02010600030101010101" pitchFamily="2" charset="-122"/>
              </a:rPr>
              <a:t>2, </a:t>
            </a:r>
            <a:r>
              <a:rPr lang="en-US" b="1">
                <a:solidFill>
                  <a:srgbClr val="538135"/>
                </a:solidFill>
                <a:latin typeface="Calibri" panose="020F0502020204030204" charset="0"/>
                <a:ea typeface="宋体" panose="02010600030101010101" pitchFamily="2" charset="-122"/>
                <a:cs typeface="Times New Roman" panose="02020603050405020304" charset="0"/>
              </a:rPr>
              <a:t> </a:t>
            </a:r>
            <a:r>
              <a:rPr lang="en-US" b="1">
                <a:solidFill>
                  <a:srgbClr val="538135"/>
                </a:solidFill>
                <a:latin typeface="Calibri" panose="020F0502020204030204" charset="0"/>
                <a:ea typeface="宋体" panose="02010600030101010101" pitchFamily="2" charset="-122"/>
              </a:rPr>
              <a:t>-phobia </a:t>
            </a:r>
            <a:r>
              <a:rPr lang="en-US" b="0" i="1">
                <a:solidFill>
                  <a:srgbClr val="538135"/>
                </a:solidFill>
                <a:latin typeface="Calibri" panose="020F0502020204030204" charset="0"/>
                <a:ea typeface="宋体" panose="02010600030101010101" pitchFamily="2" charset="-122"/>
              </a:rPr>
              <a:t>(in nouns) a strong unreasonable fear or hatred of a particular thing </a:t>
            </a:r>
            <a:r>
              <a:rPr lang="zh-CN" b="0" i="1">
                <a:solidFill>
                  <a:srgbClr val="538135"/>
                </a:solidFill>
                <a:latin typeface="Calibri" panose="020F0502020204030204" charset="0"/>
                <a:ea typeface="宋体" panose="02010600030101010101" pitchFamily="2" charset="-122"/>
              </a:rPr>
              <a:t>（构成名词）对…的恐惧症</a:t>
            </a:r>
            <a:r>
              <a:rPr lang="en-US" b="0">
                <a:solidFill>
                  <a:srgbClr val="538135"/>
                </a:solidFill>
                <a:latin typeface="Calibri" panose="020F0502020204030204" charset="0"/>
                <a:ea typeface="宋体" panose="02010600030101010101" pitchFamily="2" charset="-122"/>
              </a:rPr>
              <a:t>claustrophobia</a:t>
            </a:r>
            <a:r>
              <a:rPr lang="zh-CN" b="0">
                <a:solidFill>
                  <a:srgbClr val="538135"/>
                </a:solidFill>
                <a:latin typeface="Calibri" panose="020F0502020204030204" charset="0"/>
                <a:ea typeface="宋体" panose="02010600030101010101" pitchFamily="2" charset="-122"/>
              </a:rPr>
              <a:t>幽闭恐惧症</a:t>
            </a:r>
            <a:r>
              <a:rPr lang="en-US" b="0">
                <a:solidFill>
                  <a:srgbClr val="538135"/>
                </a:solidFill>
                <a:latin typeface="Calibri" panose="020F0502020204030204" charset="0"/>
                <a:ea typeface="宋体" panose="02010600030101010101" pitchFamily="2" charset="-122"/>
              </a:rPr>
              <a:t>xenophobia</a:t>
            </a:r>
            <a:r>
              <a:rPr lang="zh-CN" b="0">
                <a:solidFill>
                  <a:srgbClr val="538135"/>
                </a:solidFill>
                <a:latin typeface="Calibri" panose="020F0502020204030204" charset="0"/>
                <a:ea typeface="宋体" panose="02010600030101010101" pitchFamily="2" charset="-122"/>
              </a:rPr>
              <a:t>恐外症</a:t>
            </a:r>
            <a:r>
              <a:rPr lang="en-US" b="0">
                <a:solidFill>
                  <a:srgbClr val="538135"/>
                </a:solidFill>
                <a:latin typeface="Calibri" panose="020F0502020204030204" charset="0"/>
                <a:ea typeface="宋体" panose="02010600030101010101" pitchFamily="2" charset="-122"/>
              </a:rPr>
              <a:t>, </a:t>
            </a:r>
            <a:r>
              <a:rPr lang="zh-CN" b="0">
                <a:solidFill>
                  <a:srgbClr val="538135"/>
                </a:solidFill>
                <a:latin typeface="Calibri" panose="020F0502020204030204" charset="0"/>
                <a:ea typeface="宋体" panose="02010600030101010101" pitchFamily="2" charset="-122"/>
              </a:rPr>
              <a:t>仇外</a:t>
            </a:r>
            <a:endParaRPr lang="zh-CN" altLang="en-US" b="0">
              <a:solidFill>
                <a:srgbClr val="538135"/>
              </a:solidFill>
              <a:latin typeface="Calibri" panose="020F0502020204030204" charset="0"/>
              <a:ea typeface="宋体" panose="02010600030101010101" pitchFamily="2" charset="-122"/>
            </a:endParaRPr>
          </a:p>
        </p:txBody>
      </p:sp>
      <p:sp>
        <p:nvSpPr>
          <p:cNvPr id="2" name="文本框 1"/>
          <p:cNvSpPr txBox="1"/>
          <p:nvPr/>
        </p:nvSpPr>
        <p:spPr>
          <a:xfrm>
            <a:off x="6508750" y="629920"/>
            <a:ext cx="5377815" cy="5060950"/>
          </a:xfrm>
          <a:prstGeom prst="rect">
            <a:avLst/>
          </a:prstGeom>
          <a:noFill/>
          <a:ln w="9525">
            <a:noFill/>
          </a:ln>
        </p:spPr>
        <p:txBody>
          <a:bodyPr>
            <a:noAutofit/>
          </a:bodyPr>
          <a:p>
            <a:pPr indent="0"/>
            <a:r>
              <a:rPr lang="en-US" b="1">
                <a:solidFill>
                  <a:srgbClr val="538135"/>
                </a:solidFill>
                <a:highlight>
                  <a:srgbClr val="FFFF00"/>
                </a:highlight>
                <a:latin typeface="Calibri" panose="020F0502020204030204" charset="0"/>
                <a:ea typeface="宋体" panose="02010600030101010101" pitchFamily="2" charset="-122"/>
              </a:rPr>
              <a:t>flee</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en-US" b="0">
                <a:solidFill>
                  <a:srgbClr val="538135"/>
                </a:solidFill>
                <a:latin typeface="Calibri" panose="020F0502020204030204" charset="0"/>
                <a:ea typeface="宋体" panose="02010600030101010101" pitchFamily="2" charset="-122"/>
              </a:rPr>
              <a:t>v.</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zh-CN" b="0">
                <a:solidFill>
                  <a:srgbClr val="538135"/>
                </a:solidFill>
                <a:ea typeface="宋体" panose="02010600030101010101" pitchFamily="2" charset="-122"/>
              </a:rPr>
              <a:t>无被动态</a:t>
            </a:r>
            <a:r>
              <a:rPr lang="en-US" b="0">
                <a:solidFill>
                  <a:srgbClr val="538135"/>
                </a:solidFill>
                <a:latin typeface="Calibri" panose="020F0502020204030204" charset="0"/>
                <a:ea typeface="宋体" panose="02010600030101010101" pitchFamily="2" charset="-122"/>
              </a:rPr>
              <a:t>]</a:t>
            </a:r>
            <a:r>
              <a:rPr lang="en-US" b="1">
                <a:solidFill>
                  <a:srgbClr val="538135"/>
                </a:solidFill>
                <a:latin typeface="Calibri" panose="020F0502020204030204" charset="0"/>
                <a:ea typeface="宋体" panose="02010600030101010101" pitchFamily="2" charset="-122"/>
                <a:cs typeface="Times New Roman" panose="02020603050405020304" charset="0"/>
              </a:rPr>
              <a:t> ~ (from) sb/sth </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en-US" b="1">
                <a:solidFill>
                  <a:srgbClr val="538135"/>
                </a:solidFill>
                <a:latin typeface="Calibri" panose="020F0502020204030204" charset="0"/>
                <a:ea typeface="宋体" panose="02010600030101010101" pitchFamily="2" charset="-122"/>
                <a:cs typeface="Times New Roman" panose="02020603050405020304" charset="0"/>
              </a:rPr>
              <a:t>~ (to…/into…)</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en-US" b="0" i="1">
                <a:solidFill>
                  <a:srgbClr val="538135"/>
                </a:solidFill>
                <a:latin typeface="Calibri" panose="020F0502020204030204" charset="0"/>
                <a:ea typeface="宋体" panose="02010600030101010101" pitchFamily="2" charset="-122"/>
                <a:cs typeface="Times New Roman" panose="02020603050405020304" charset="0"/>
              </a:rPr>
              <a:t>to leave a person or place very quickly, especially because you are afraid of possible danger </a:t>
            </a:r>
            <a:r>
              <a:rPr lang="zh-CN" b="0" i="1">
                <a:solidFill>
                  <a:srgbClr val="538135"/>
                </a:solidFill>
                <a:ea typeface="宋体" panose="02010600030101010101" pitchFamily="2" charset="-122"/>
              </a:rPr>
              <a:t>迅速离开；（尤指害怕有危险而）逃避，逃跑</a:t>
            </a:r>
            <a:r>
              <a:rPr lang="en-US" b="0" i="1">
                <a:solidFill>
                  <a:srgbClr val="538135"/>
                </a:solidFill>
                <a:latin typeface="Calibri" panose="020F0502020204030204" charset="0"/>
                <a:ea typeface="宋体" panose="02010600030101010101" pitchFamily="2" charset="-122"/>
                <a:cs typeface="Times New Roman" panose="02020603050405020304" charset="0"/>
              </a:rPr>
              <a:t> </a:t>
            </a:r>
            <a:r>
              <a:rPr lang="en-US" b="0">
                <a:solidFill>
                  <a:srgbClr val="538135"/>
                </a:solidFill>
                <a:latin typeface="Calibri" panose="020F0502020204030204" charset="0"/>
                <a:ea typeface="宋体" panose="02010600030101010101" pitchFamily="2" charset="-122"/>
              </a:rPr>
              <a:t>1, </a:t>
            </a:r>
            <a:r>
              <a:rPr lang="en-US" b="0">
                <a:solidFill>
                  <a:srgbClr val="538135"/>
                </a:solidFill>
                <a:latin typeface="Calibri" panose="020F0502020204030204" charset="0"/>
                <a:ea typeface="宋体" panose="02010600030101010101" pitchFamily="2" charset="-122"/>
                <a:cs typeface="Times New Roman" panose="02020603050405020304" charset="0"/>
              </a:rPr>
              <a:t>[</a:t>
            </a:r>
            <a:r>
              <a:rPr lang="zh-CN" b="0">
                <a:solidFill>
                  <a:srgbClr val="538135"/>
                </a:solidFill>
                <a:ea typeface="宋体" panose="02010600030101010101" pitchFamily="2" charset="-122"/>
              </a:rPr>
              <a:t>单独使用的动词</a:t>
            </a:r>
            <a:r>
              <a:rPr lang="en-US" b="0">
                <a:solidFill>
                  <a:srgbClr val="538135"/>
                </a:solidFill>
                <a:latin typeface="Calibri" panose="020F0502020204030204" charset="0"/>
                <a:ea typeface="宋体" panose="02010600030101010101" pitchFamily="2" charset="-122"/>
              </a:rPr>
              <a:t>]</a:t>
            </a:r>
            <a:r>
              <a:rPr lang="en-US" b="0">
                <a:solidFill>
                  <a:srgbClr val="538135"/>
                </a:solidFill>
                <a:latin typeface="Calibri" panose="020F0502020204030204" charset="0"/>
                <a:ea typeface="宋体" panose="02010600030101010101" pitchFamily="2" charset="-122"/>
                <a:cs typeface="Times New Roman" panose="02020603050405020304" charset="0"/>
              </a:rPr>
              <a:t>a camp for refugees fleeing from the war</a:t>
            </a:r>
            <a:r>
              <a:rPr lang="zh-CN" b="0">
                <a:solidFill>
                  <a:srgbClr val="538135"/>
                </a:solidFill>
                <a:ea typeface="宋体" panose="02010600030101010101" pitchFamily="2" charset="-122"/>
              </a:rPr>
              <a:t>收留战争难民的难民营</a:t>
            </a:r>
            <a:r>
              <a:rPr lang="en-US" b="0">
                <a:solidFill>
                  <a:srgbClr val="538135"/>
                </a:solidFill>
                <a:latin typeface="Calibri" panose="020F0502020204030204" charset="0"/>
                <a:ea typeface="宋体" panose="02010600030101010101" pitchFamily="2" charset="-122"/>
                <a:cs typeface="Times New Roman" panose="02020603050405020304" charset="0"/>
              </a:rPr>
              <a:t>He fled to London after an argument with his family.</a:t>
            </a:r>
            <a:r>
              <a:rPr lang="zh-CN" b="0">
                <a:solidFill>
                  <a:srgbClr val="538135"/>
                </a:solidFill>
                <a:ea typeface="宋体" panose="02010600030101010101" pitchFamily="2" charset="-122"/>
              </a:rPr>
              <a:t>他与家人争吵以后离家去了伦敦。</a:t>
            </a:r>
            <a:r>
              <a:rPr lang="en-US" b="0">
                <a:solidFill>
                  <a:srgbClr val="538135"/>
                </a:solidFill>
                <a:latin typeface="Calibri" panose="020F0502020204030204" charset="0"/>
                <a:ea typeface="宋体" panose="02010600030101010101" pitchFamily="2" charset="-122"/>
                <a:cs typeface="Times New Roman" panose="02020603050405020304" charset="0"/>
              </a:rPr>
              <a:t>She burst into tears and fled.</a:t>
            </a:r>
            <a:r>
              <a:rPr lang="zh-CN" b="0">
                <a:solidFill>
                  <a:srgbClr val="538135"/>
                </a:solidFill>
                <a:ea typeface="宋体" panose="02010600030101010101" pitchFamily="2" charset="-122"/>
              </a:rPr>
              <a:t>她突然哭了起来，跑开了。</a:t>
            </a:r>
            <a:r>
              <a:rPr lang="en-US" b="0">
                <a:solidFill>
                  <a:srgbClr val="538135"/>
                </a:solidFill>
                <a:latin typeface="Calibri" panose="020F0502020204030204" charset="0"/>
                <a:ea typeface="宋体" panose="02010600030101010101" pitchFamily="2" charset="-122"/>
              </a:rPr>
              <a:t>2,[</a:t>
            </a:r>
            <a:r>
              <a:rPr lang="zh-CN" b="0">
                <a:solidFill>
                  <a:srgbClr val="538135"/>
                </a:solidFill>
                <a:ea typeface="宋体" panose="02010600030101010101" pitchFamily="2" charset="-122"/>
              </a:rPr>
              <a:t>动词</a:t>
            </a:r>
            <a:r>
              <a:rPr lang="en-US" b="0">
                <a:solidFill>
                  <a:srgbClr val="538135"/>
                </a:solidFill>
                <a:latin typeface="Calibri" panose="020F0502020204030204" charset="0"/>
                <a:ea typeface="宋体" panose="02010600030101010101" pitchFamily="2" charset="-122"/>
                <a:cs typeface="Times New Roman" panose="02020603050405020304" charset="0"/>
              </a:rPr>
              <a:t> + </a:t>
            </a:r>
            <a:r>
              <a:rPr lang="zh-CN" b="0">
                <a:solidFill>
                  <a:srgbClr val="538135"/>
                </a:solidFill>
                <a:ea typeface="宋体" panose="02010600030101010101" pitchFamily="2" charset="-122"/>
              </a:rPr>
              <a:t>名词短语</a:t>
            </a:r>
            <a:r>
              <a:rPr lang="en-US" b="0">
                <a:solidFill>
                  <a:srgbClr val="538135"/>
                </a:solidFill>
                <a:latin typeface="Calibri" panose="020F0502020204030204" charset="0"/>
                <a:ea typeface="宋体" panose="02010600030101010101" pitchFamily="2" charset="-122"/>
              </a:rPr>
              <a:t>]</a:t>
            </a:r>
            <a:r>
              <a:rPr lang="en-US" b="0">
                <a:solidFill>
                  <a:srgbClr val="538135"/>
                </a:solidFill>
                <a:latin typeface="Calibri" panose="020F0502020204030204" charset="0"/>
                <a:ea typeface="宋体" panose="02010600030101010101" pitchFamily="2" charset="-122"/>
                <a:cs typeface="Times New Roman" panose="02020603050405020304" charset="0"/>
              </a:rPr>
              <a:t>He was caught trying to flee the country.</a:t>
            </a:r>
            <a:r>
              <a:rPr lang="zh-CN" b="0">
                <a:solidFill>
                  <a:srgbClr val="538135"/>
                </a:solidFill>
                <a:ea typeface="宋体" panose="02010600030101010101" pitchFamily="2" charset="-122"/>
              </a:rPr>
              <a:t>他试图逃离该国时被抓住了。</a:t>
            </a:r>
            <a:endParaRPr lang="zh-CN" altLang="en-US" b="0">
              <a:solidFill>
                <a:srgbClr val="538135"/>
              </a:solidFill>
              <a:ea typeface="宋体" panose="02010600030101010101" pitchFamily="2" charset="-122"/>
            </a:endParaRP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380490" y="598170"/>
            <a:ext cx="9216390" cy="6338570"/>
          </a:xfrm>
          <a:prstGeom prst="rect">
            <a:avLst/>
          </a:prstGeom>
          <a:noFill/>
          <a:ln w="9525">
            <a:noFill/>
          </a:ln>
        </p:spPr>
        <p:txBody>
          <a:bodyPr>
            <a:noAutofit/>
          </a:bodyPr>
          <a:p>
            <a:pPr indent="0"/>
            <a:r>
              <a:rPr lang="en-US" b="1">
                <a:solidFill>
                  <a:srgbClr val="538135"/>
                </a:solidFill>
                <a:highlight>
                  <a:srgbClr val="FFFF00"/>
                </a:highlight>
                <a:latin typeface="Calibri" panose="020F0502020204030204" charset="0"/>
                <a:ea typeface="宋体" panose="02010600030101010101" pitchFamily="2" charset="-122"/>
              </a:rPr>
              <a:t>raging</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en-US" b="0">
                <a:solidFill>
                  <a:srgbClr val="538135"/>
                </a:solidFill>
                <a:latin typeface="Calibri" panose="020F0502020204030204" charset="0"/>
                <a:ea typeface="宋体" panose="02010600030101010101" pitchFamily="2" charset="-122"/>
              </a:rPr>
              <a:t>adj.</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zh-CN" b="0">
                <a:solidFill>
                  <a:srgbClr val="538135"/>
                </a:solidFill>
                <a:ea typeface="宋体" panose="02010600030101010101" pitchFamily="2" charset="-122"/>
              </a:rPr>
              <a:t>只用于名词前</a:t>
            </a:r>
            <a:r>
              <a:rPr lang="en-US" b="0">
                <a:solidFill>
                  <a:srgbClr val="538135"/>
                </a:solidFill>
                <a:latin typeface="Calibri" panose="020F0502020204030204" charset="0"/>
                <a:ea typeface="宋体" panose="02010600030101010101" pitchFamily="2" charset="-122"/>
              </a:rPr>
              <a:t>] </a:t>
            </a:r>
            <a:r>
              <a:rPr lang="zh-CN" b="0">
                <a:solidFill>
                  <a:srgbClr val="538135"/>
                </a:solidFill>
                <a:ea typeface="宋体" panose="02010600030101010101" pitchFamily="2" charset="-122"/>
              </a:rPr>
              <a:t>　</a:t>
            </a:r>
            <a:r>
              <a:rPr lang="en-US" b="0">
                <a:solidFill>
                  <a:srgbClr val="538135"/>
                </a:solidFill>
                <a:latin typeface="Calibri" panose="020F0502020204030204" charset="0"/>
                <a:ea typeface="宋体" panose="02010600030101010101" pitchFamily="2" charset="-122"/>
              </a:rPr>
              <a:t>1, </a:t>
            </a:r>
            <a:r>
              <a:rPr lang="en-US" b="0" i="1">
                <a:solidFill>
                  <a:srgbClr val="538135"/>
                </a:solidFill>
                <a:latin typeface="Calibri" panose="020F0502020204030204" charset="0"/>
                <a:ea typeface="宋体" panose="02010600030101010101" pitchFamily="2" charset="-122"/>
                <a:cs typeface="Times New Roman" panose="02020603050405020304" charset="0"/>
              </a:rPr>
              <a:t>(of feelings or emotions </a:t>
            </a:r>
            <a:r>
              <a:rPr lang="zh-CN" b="0" i="1">
                <a:solidFill>
                  <a:srgbClr val="538135"/>
                </a:solidFill>
                <a:ea typeface="宋体" panose="02010600030101010101" pitchFamily="2" charset="-122"/>
              </a:rPr>
              <a:t>感觉或情绪</a:t>
            </a:r>
            <a:r>
              <a:rPr lang="en-US" b="0" i="1">
                <a:solidFill>
                  <a:srgbClr val="538135"/>
                </a:solidFill>
                <a:latin typeface="Calibri" panose="020F0502020204030204" charset="0"/>
                <a:ea typeface="宋体" panose="02010600030101010101" pitchFamily="2" charset="-122"/>
              </a:rPr>
              <a:t>) very strong </a:t>
            </a:r>
            <a:r>
              <a:rPr lang="zh-CN" b="0" i="1">
                <a:solidFill>
                  <a:srgbClr val="538135"/>
                </a:solidFill>
                <a:ea typeface="宋体" panose="02010600030101010101" pitchFamily="2" charset="-122"/>
              </a:rPr>
              <a:t>强烈的</a:t>
            </a:r>
            <a:r>
              <a:rPr lang="en-US" b="0">
                <a:solidFill>
                  <a:srgbClr val="538135"/>
                </a:solidFill>
                <a:latin typeface="Calibri" panose="020F0502020204030204" charset="0"/>
                <a:ea typeface="宋体" panose="02010600030101010101" pitchFamily="2" charset="-122"/>
                <a:cs typeface="Times New Roman" panose="02020603050405020304" charset="0"/>
              </a:rPr>
              <a:t>a raging appetite/thirst</a:t>
            </a:r>
            <a:r>
              <a:rPr lang="zh-CN" b="0">
                <a:solidFill>
                  <a:srgbClr val="538135"/>
                </a:solidFill>
                <a:ea typeface="宋体" panose="02010600030101010101" pitchFamily="2" charset="-122"/>
              </a:rPr>
              <a:t>极强的食欲；口渴难耐</a:t>
            </a:r>
            <a:r>
              <a:rPr lang="en-US" b="0">
                <a:solidFill>
                  <a:srgbClr val="538135"/>
                </a:solidFill>
                <a:latin typeface="Calibri" panose="020F0502020204030204" charset="0"/>
                <a:ea typeface="宋体" panose="02010600030101010101" pitchFamily="2" charset="-122"/>
                <a:cs typeface="Times New Roman" panose="02020603050405020304" charset="0"/>
              </a:rPr>
              <a:t>raging jealousy</a:t>
            </a:r>
            <a:r>
              <a:rPr lang="zh-CN" b="0">
                <a:solidFill>
                  <a:srgbClr val="538135"/>
                </a:solidFill>
                <a:ea typeface="宋体" panose="02010600030101010101" pitchFamily="2" charset="-122"/>
              </a:rPr>
              <a:t>强烈的忌妒心</a:t>
            </a:r>
            <a:r>
              <a:rPr lang="en-US" b="0">
                <a:solidFill>
                  <a:srgbClr val="538135"/>
                </a:solidFill>
                <a:latin typeface="Calibri" panose="020F0502020204030204" charset="0"/>
                <a:ea typeface="宋体" panose="02010600030101010101" pitchFamily="2" charset="-122"/>
              </a:rPr>
              <a:t>2, </a:t>
            </a:r>
            <a:r>
              <a:rPr lang="en-US" b="0" i="1">
                <a:solidFill>
                  <a:srgbClr val="538135"/>
                </a:solidFill>
                <a:latin typeface="Calibri" panose="020F0502020204030204" charset="0"/>
                <a:ea typeface="宋体" panose="02010600030101010101" pitchFamily="2" charset="-122"/>
                <a:cs typeface="Times New Roman" panose="02020603050405020304" charset="0"/>
              </a:rPr>
              <a:t>(of natural forces </a:t>
            </a:r>
            <a:r>
              <a:rPr lang="zh-CN" b="0" i="1">
                <a:solidFill>
                  <a:srgbClr val="538135"/>
                </a:solidFill>
                <a:ea typeface="宋体" panose="02010600030101010101" pitchFamily="2" charset="-122"/>
              </a:rPr>
              <a:t>自然力</a:t>
            </a:r>
            <a:r>
              <a:rPr lang="en-US" b="0" i="1">
                <a:solidFill>
                  <a:srgbClr val="538135"/>
                </a:solidFill>
                <a:latin typeface="Calibri" panose="020F0502020204030204" charset="0"/>
                <a:ea typeface="宋体" panose="02010600030101010101" pitchFamily="2" charset="-122"/>
              </a:rPr>
              <a:t>) very powerful </a:t>
            </a:r>
            <a:r>
              <a:rPr lang="zh-CN" b="0" i="1">
                <a:solidFill>
                  <a:srgbClr val="538135"/>
                </a:solidFill>
                <a:ea typeface="宋体" panose="02010600030101010101" pitchFamily="2" charset="-122"/>
              </a:rPr>
              <a:t>极其强大的；猛烈的</a:t>
            </a:r>
            <a:r>
              <a:rPr lang="en-US" b="0">
                <a:solidFill>
                  <a:srgbClr val="538135"/>
                </a:solidFill>
                <a:latin typeface="Calibri" panose="020F0502020204030204" charset="0"/>
                <a:ea typeface="宋体" panose="02010600030101010101" pitchFamily="2" charset="-122"/>
                <a:cs typeface="Times New Roman" panose="02020603050405020304" charset="0"/>
              </a:rPr>
              <a:t>a raging storm</a:t>
            </a:r>
            <a:r>
              <a:rPr lang="zh-CN" b="0">
                <a:solidFill>
                  <a:srgbClr val="538135"/>
                </a:solidFill>
                <a:ea typeface="宋体" panose="02010600030101010101" pitchFamily="2" charset="-122"/>
              </a:rPr>
              <a:t>狂风暴雨</a:t>
            </a:r>
            <a:r>
              <a:rPr lang="en-US" b="0">
                <a:solidFill>
                  <a:srgbClr val="538135"/>
                </a:solidFill>
                <a:latin typeface="Calibri" panose="020F0502020204030204" charset="0"/>
                <a:ea typeface="宋体" panose="02010600030101010101" pitchFamily="2" charset="-122"/>
                <a:cs typeface="Times New Roman" panose="02020603050405020304" charset="0"/>
              </a:rPr>
              <a:t>The stream had become a raging torrent.</a:t>
            </a:r>
            <a:r>
              <a:rPr lang="zh-CN" b="0">
                <a:solidFill>
                  <a:srgbClr val="538135"/>
                </a:solidFill>
                <a:ea typeface="宋体" panose="02010600030101010101" pitchFamily="2" charset="-122"/>
              </a:rPr>
              <a:t>小溪变成了一条汹涌的急流。</a:t>
            </a:r>
            <a:r>
              <a:rPr lang="en-US" b="0">
                <a:solidFill>
                  <a:srgbClr val="538135"/>
                </a:solidFill>
                <a:latin typeface="Calibri" panose="020F0502020204030204" charset="0"/>
                <a:ea typeface="宋体" panose="02010600030101010101" pitchFamily="2" charset="-122"/>
                <a:cs typeface="Times New Roman" panose="02020603050405020304" charset="0"/>
              </a:rPr>
              <a:t>The building was now a raging inferno.</a:t>
            </a:r>
            <a:r>
              <a:rPr lang="zh-CN" b="0">
                <a:solidFill>
                  <a:srgbClr val="538135"/>
                </a:solidFill>
                <a:ea typeface="宋体" panose="02010600030101010101" pitchFamily="2" charset="-122"/>
              </a:rPr>
              <a:t>这座大楼现在正烈焰熊熊。</a:t>
            </a:r>
            <a:r>
              <a:rPr lang="en-US" b="0">
                <a:solidFill>
                  <a:srgbClr val="538135"/>
                </a:solidFill>
                <a:latin typeface="Calibri" panose="020F0502020204030204" charset="0"/>
                <a:ea typeface="宋体" panose="02010600030101010101" pitchFamily="2" charset="-122"/>
              </a:rPr>
              <a:t>3, </a:t>
            </a:r>
            <a:r>
              <a:rPr lang="en-US" b="0" i="1">
                <a:solidFill>
                  <a:srgbClr val="538135"/>
                </a:solidFill>
                <a:latin typeface="Calibri" panose="020F0502020204030204" charset="0"/>
                <a:ea typeface="宋体" panose="02010600030101010101" pitchFamily="2" charset="-122"/>
                <a:cs typeface="Times New Roman" panose="02020603050405020304" charset="0"/>
              </a:rPr>
              <a:t>(of a pain or an illness </a:t>
            </a:r>
            <a:r>
              <a:rPr lang="zh-CN" b="0" i="1">
                <a:solidFill>
                  <a:srgbClr val="538135"/>
                </a:solidFill>
                <a:ea typeface="宋体" panose="02010600030101010101" pitchFamily="2" charset="-122"/>
              </a:rPr>
              <a:t>疼痛或疾病</a:t>
            </a:r>
            <a:r>
              <a:rPr lang="en-US" b="0" i="1">
                <a:solidFill>
                  <a:srgbClr val="538135"/>
                </a:solidFill>
                <a:latin typeface="Calibri" panose="020F0502020204030204" charset="0"/>
                <a:ea typeface="宋体" panose="02010600030101010101" pitchFamily="2" charset="-122"/>
              </a:rPr>
              <a:t>) very strong or painful </a:t>
            </a:r>
            <a:r>
              <a:rPr lang="zh-CN" b="0" i="1">
                <a:solidFill>
                  <a:srgbClr val="538135"/>
                </a:solidFill>
                <a:ea typeface="宋体" panose="02010600030101010101" pitchFamily="2" charset="-122"/>
              </a:rPr>
              <a:t>很严重的；很痛苦的</a:t>
            </a:r>
            <a:r>
              <a:rPr lang="en-US" b="0">
                <a:solidFill>
                  <a:srgbClr val="538135"/>
                </a:solidFill>
                <a:latin typeface="Calibri" panose="020F0502020204030204" charset="0"/>
                <a:ea typeface="宋体" panose="02010600030101010101" pitchFamily="2" charset="-122"/>
                <a:cs typeface="Times New Roman" panose="02020603050405020304" charset="0"/>
              </a:rPr>
              <a:t>a raging headache</a:t>
            </a:r>
            <a:r>
              <a:rPr lang="zh-CN" b="0">
                <a:solidFill>
                  <a:srgbClr val="538135"/>
                </a:solidFill>
                <a:ea typeface="宋体" panose="02010600030101010101" pitchFamily="2" charset="-122"/>
              </a:rPr>
              <a:t>剧烈的头痛</a:t>
            </a:r>
            <a:r>
              <a:rPr lang="en-US" b="0">
                <a:solidFill>
                  <a:srgbClr val="538135"/>
                </a:solidFill>
                <a:latin typeface="Calibri" panose="020F0502020204030204" charset="0"/>
                <a:ea typeface="宋体" panose="02010600030101010101" pitchFamily="2" charset="-122"/>
              </a:rPr>
              <a:t>4, </a:t>
            </a:r>
            <a:r>
              <a:rPr lang="en-US" b="0" i="1">
                <a:solidFill>
                  <a:srgbClr val="538135"/>
                </a:solidFill>
                <a:latin typeface="Calibri" panose="020F0502020204030204" charset="0"/>
                <a:ea typeface="宋体" panose="02010600030101010101" pitchFamily="2" charset="-122"/>
                <a:cs typeface="Times New Roman" panose="02020603050405020304" charset="0"/>
              </a:rPr>
              <a:t>very serious and causing strong feelings </a:t>
            </a:r>
            <a:r>
              <a:rPr lang="zh-CN" b="0" i="1">
                <a:solidFill>
                  <a:srgbClr val="538135"/>
                </a:solidFill>
                <a:ea typeface="宋体" panose="02010600030101010101" pitchFamily="2" charset="-122"/>
              </a:rPr>
              <a:t>严重的；激发强烈感情的</a:t>
            </a:r>
            <a:r>
              <a:rPr lang="en-US" b="0">
                <a:solidFill>
                  <a:srgbClr val="538135"/>
                </a:solidFill>
                <a:latin typeface="Calibri" panose="020F0502020204030204" charset="0"/>
                <a:ea typeface="宋体" panose="02010600030101010101" pitchFamily="2" charset="-122"/>
                <a:cs typeface="Times New Roman" panose="02020603050405020304" charset="0"/>
              </a:rPr>
              <a:t>His speech has provoked a raging debate.</a:t>
            </a:r>
            <a:r>
              <a:rPr lang="zh-CN" b="0">
                <a:solidFill>
                  <a:srgbClr val="538135"/>
                </a:solidFill>
                <a:ea typeface="宋体" panose="02010600030101010101" pitchFamily="2" charset="-122"/>
              </a:rPr>
              <a:t>他的演讲激起了激烈的争论。</a:t>
            </a:r>
            <a:endParaRPr lang="zh-CN" altLang="en-US" b="0">
              <a:solidFill>
                <a:srgbClr val="538135"/>
              </a:solidFill>
              <a:ea typeface="宋体" panose="02010600030101010101" pitchFamily="2" charset="-122"/>
            </a:endParaRPr>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282190" y="969010"/>
            <a:ext cx="7800975" cy="4928235"/>
          </a:xfrm>
          <a:prstGeom prst="rect">
            <a:avLst/>
          </a:prstGeom>
          <a:noFill/>
          <a:ln w="9525">
            <a:noFill/>
          </a:ln>
        </p:spPr>
        <p:txBody>
          <a:bodyPr>
            <a:noAutofit/>
          </a:bodyPr>
          <a:p>
            <a:pPr indent="0"/>
            <a:r>
              <a:rPr lang="en-US" b="1">
                <a:solidFill>
                  <a:srgbClr val="538135"/>
                </a:solidFill>
                <a:highlight>
                  <a:srgbClr val="FFFF00"/>
                </a:highlight>
                <a:latin typeface="Calibri" panose="020F0502020204030204" charset="0"/>
                <a:ea typeface="宋体" panose="02010600030101010101" pitchFamily="2" charset="-122"/>
              </a:rPr>
              <a:t>retort</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en-US" b="0">
                <a:solidFill>
                  <a:srgbClr val="538135"/>
                </a:solidFill>
                <a:latin typeface="Calibri" panose="020F0502020204030204" charset="0"/>
                <a:ea typeface="宋体" panose="02010600030101010101" pitchFamily="2" charset="-122"/>
              </a:rPr>
              <a:t>v. &amp; n.</a:t>
            </a:r>
            <a:r>
              <a:rPr lang="en-US" b="0" i="1">
                <a:solidFill>
                  <a:srgbClr val="538135"/>
                </a:solidFill>
                <a:latin typeface="Calibri" panose="020F0502020204030204" charset="0"/>
                <a:ea typeface="宋体" panose="02010600030101010101" pitchFamily="2" charset="-122"/>
              </a:rPr>
              <a:t>v. </a:t>
            </a:r>
            <a:r>
              <a:rPr lang="en-US" b="0" i="1">
                <a:solidFill>
                  <a:srgbClr val="538135"/>
                </a:solidFill>
                <a:latin typeface="Calibri" panose="020F0502020204030204" charset="0"/>
                <a:ea typeface="宋体" panose="02010600030101010101" pitchFamily="2" charset="-122"/>
                <a:cs typeface="Times New Roman" panose="02020603050405020304" charset="0"/>
              </a:rPr>
              <a:t>to reply quickly to a comment, in an angry, offended or humorous way </a:t>
            </a:r>
            <a:r>
              <a:rPr lang="zh-CN" b="0" i="1">
                <a:solidFill>
                  <a:srgbClr val="538135"/>
                </a:solidFill>
                <a:ea typeface="宋体" panose="02010600030101010101" pitchFamily="2" charset="-122"/>
              </a:rPr>
              <a:t>（生气或幽默地）反驳，回嘴</a:t>
            </a:r>
            <a:r>
              <a:rPr lang="en-US" b="0">
                <a:solidFill>
                  <a:srgbClr val="538135"/>
                </a:solidFill>
                <a:latin typeface="Calibri" panose="020F0502020204030204" charset="0"/>
                <a:ea typeface="宋体" panose="02010600030101010101" pitchFamily="2" charset="-122"/>
              </a:rPr>
              <a:t>1, </a:t>
            </a:r>
            <a:r>
              <a:rPr lang="en-US" b="0">
                <a:solidFill>
                  <a:srgbClr val="538135"/>
                </a:solidFill>
                <a:latin typeface="Calibri" panose="020F0502020204030204" charset="0"/>
                <a:ea typeface="宋体" panose="02010600030101010101" pitchFamily="2" charset="-122"/>
                <a:cs typeface="Times New Roman" panose="02020603050405020304" charset="0"/>
              </a:rPr>
              <a:t>[</a:t>
            </a:r>
            <a:r>
              <a:rPr lang="zh-CN" b="0">
                <a:solidFill>
                  <a:srgbClr val="538135"/>
                </a:solidFill>
                <a:ea typeface="宋体" panose="02010600030101010101" pitchFamily="2" charset="-122"/>
              </a:rPr>
              <a:t>动词 </a:t>
            </a:r>
            <a:r>
              <a:rPr lang="en-US" b="0">
                <a:solidFill>
                  <a:srgbClr val="538135"/>
                </a:solidFill>
                <a:latin typeface="Calibri" panose="020F0502020204030204" charset="0"/>
                <a:ea typeface="宋体" panose="02010600030101010101" pitchFamily="2" charset="-122"/>
              </a:rPr>
              <a:t>+ </a:t>
            </a:r>
            <a:r>
              <a:rPr lang="zh-CN" b="0">
                <a:solidFill>
                  <a:srgbClr val="538135"/>
                </a:solidFill>
                <a:ea typeface="宋体" panose="02010600030101010101" pitchFamily="2" charset="-122"/>
              </a:rPr>
              <a:t>直接引语</a:t>
            </a:r>
            <a:r>
              <a:rPr lang="en-US" b="0">
                <a:solidFill>
                  <a:srgbClr val="538135"/>
                </a:solidFill>
                <a:latin typeface="Calibri" panose="020F0502020204030204" charset="0"/>
                <a:ea typeface="宋体" panose="02010600030101010101" pitchFamily="2" charset="-122"/>
              </a:rPr>
              <a:t>]‘Don't be ridiculous! ’ Pat retorted angrily.“</a:t>
            </a:r>
            <a:r>
              <a:rPr lang="zh-CN" b="0">
                <a:solidFill>
                  <a:srgbClr val="538135"/>
                </a:solidFill>
                <a:ea typeface="宋体" panose="02010600030101010101" pitchFamily="2" charset="-122"/>
              </a:rPr>
              <a:t>别荒唐了！</a:t>
            </a:r>
            <a:r>
              <a:rPr lang="en-US" b="0">
                <a:solidFill>
                  <a:srgbClr val="538135"/>
                </a:solidFill>
                <a:latin typeface="Calibri" panose="020F0502020204030204" charset="0"/>
                <a:ea typeface="宋体" panose="02010600030101010101" pitchFamily="2" charset="-122"/>
              </a:rPr>
              <a:t>”</a:t>
            </a:r>
            <a:r>
              <a:rPr lang="zh-CN" b="0">
                <a:solidFill>
                  <a:srgbClr val="538135"/>
                </a:solidFill>
                <a:ea typeface="宋体" panose="02010600030101010101" pitchFamily="2" charset="-122"/>
              </a:rPr>
              <a:t>帕特生气地回答道。</a:t>
            </a:r>
            <a:r>
              <a:rPr lang="en-US" b="0">
                <a:solidFill>
                  <a:srgbClr val="538135"/>
                </a:solidFill>
                <a:latin typeface="Calibri" panose="020F0502020204030204" charset="0"/>
                <a:ea typeface="宋体" panose="02010600030101010101" pitchFamily="2" charset="-122"/>
              </a:rPr>
              <a:t>2, </a:t>
            </a:r>
            <a:r>
              <a:rPr lang="en-US" b="0">
                <a:solidFill>
                  <a:srgbClr val="538135"/>
                </a:solidFill>
                <a:latin typeface="Calibri" panose="020F0502020204030204" charset="0"/>
                <a:ea typeface="宋体" panose="02010600030101010101" pitchFamily="2" charset="-122"/>
                <a:cs typeface="Times New Roman" panose="02020603050405020304" charset="0"/>
              </a:rPr>
              <a:t>[</a:t>
            </a:r>
            <a:r>
              <a:rPr lang="zh-CN" b="0">
                <a:solidFill>
                  <a:srgbClr val="538135"/>
                </a:solidFill>
                <a:ea typeface="宋体" panose="02010600030101010101" pitchFamily="2" charset="-122"/>
              </a:rPr>
              <a:t>动词 </a:t>
            </a:r>
            <a:r>
              <a:rPr lang="en-US" b="0">
                <a:solidFill>
                  <a:srgbClr val="538135"/>
                </a:solidFill>
                <a:latin typeface="Calibri" panose="020F0502020204030204" charset="0"/>
                <a:ea typeface="宋体" panose="02010600030101010101" pitchFamily="2" charset="-122"/>
              </a:rPr>
              <a:t>(+ that</a:t>
            </a:r>
            <a:r>
              <a:rPr lang="zh-CN" b="0">
                <a:solidFill>
                  <a:srgbClr val="538135"/>
                </a:solidFill>
                <a:ea typeface="宋体" panose="02010600030101010101" pitchFamily="2" charset="-122"/>
              </a:rPr>
              <a:t>从句</a:t>
            </a:r>
            <a:r>
              <a:rPr lang="en-US" b="0">
                <a:solidFill>
                  <a:srgbClr val="538135"/>
                </a:solidFill>
                <a:latin typeface="Calibri" panose="020F0502020204030204" charset="0"/>
                <a:ea typeface="宋体" panose="02010600030101010101" pitchFamily="2" charset="-122"/>
              </a:rPr>
              <a:t>)]</a:t>
            </a:r>
            <a:r>
              <a:rPr lang="en-US" b="0">
                <a:solidFill>
                  <a:srgbClr val="538135"/>
                </a:solidFill>
                <a:latin typeface="Calibri" panose="020F0502020204030204" charset="0"/>
                <a:ea typeface="宋体" panose="02010600030101010101" pitchFamily="2" charset="-122"/>
                <a:cs typeface="Times New Roman" panose="02020603050405020304" charset="0"/>
              </a:rPr>
              <a:t>Sam retorted that it was my fault as much as his.</a:t>
            </a:r>
            <a:r>
              <a:rPr lang="zh-CN" b="0">
                <a:solidFill>
                  <a:srgbClr val="538135"/>
                </a:solidFill>
                <a:ea typeface="宋体" panose="02010600030101010101" pitchFamily="2" charset="-122"/>
              </a:rPr>
              <a:t>萨姆反驳说我和他同样有错。</a:t>
            </a:r>
            <a:r>
              <a:rPr lang="en-US" b="0">
                <a:solidFill>
                  <a:srgbClr val="538135"/>
                </a:solidFill>
                <a:latin typeface="Calibri" panose="020F0502020204030204" charset="0"/>
                <a:ea typeface="宋体" panose="02010600030101010101" pitchFamily="2" charset="-122"/>
                <a:cs typeface="Times New Roman" panose="02020603050405020304" charset="0"/>
              </a:rPr>
              <a:t> </a:t>
            </a:r>
            <a:r>
              <a:rPr lang="en-US" b="0">
                <a:solidFill>
                  <a:srgbClr val="538135"/>
                </a:solidFill>
                <a:latin typeface="Calibri" panose="020F0502020204030204" charset="0"/>
                <a:ea typeface="宋体" panose="02010600030101010101" pitchFamily="2" charset="-122"/>
              </a:rPr>
              <a:t>n. </a:t>
            </a:r>
            <a:r>
              <a:rPr lang="en-US" b="0" i="1">
                <a:solidFill>
                  <a:srgbClr val="538135"/>
                </a:solidFill>
                <a:latin typeface="Calibri" panose="020F0502020204030204" charset="0"/>
                <a:ea typeface="宋体" panose="02010600030101010101" pitchFamily="2" charset="-122"/>
                <a:cs typeface="Times New Roman" panose="02020603050405020304" charset="0"/>
              </a:rPr>
              <a:t>a quick, angry or humorous reply </a:t>
            </a:r>
            <a:r>
              <a:rPr lang="zh-CN" b="0" i="1">
                <a:solidFill>
                  <a:srgbClr val="538135"/>
                </a:solidFill>
                <a:ea typeface="宋体" panose="02010600030101010101" pitchFamily="2" charset="-122"/>
              </a:rPr>
              <a:t>（生气或幽默的）回应，反驳</a:t>
            </a:r>
            <a:r>
              <a:rPr lang="en-US" b="0">
                <a:solidFill>
                  <a:srgbClr val="538135"/>
                </a:solidFill>
                <a:latin typeface="Calibri" panose="020F0502020204030204" charset="0"/>
                <a:ea typeface="宋体" panose="02010600030101010101" pitchFamily="2" charset="-122"/>
                <a:cs typeface="Times New Roman" panose="02020603050405020304" charset="0"/>
              </a:rPr>
              <a:t>She bit back (= stopped herself from making) a sharp retort.</a:t>
            </a:r>
            <a:r>
              <a:rPr lang="zh-CN" b="0">
                <a:solidFill>
                  <a:srgbClr val="538135"/>
                </a:solidFill>
                <a:ea typeface="宋体" panose="02010600030101010101" pitchFamily="2" charset="-122"/>
              </a:rPr>
              <a:t>她克制住了自己，没有尖刻地反驳。</a:t>
            </a:r>
            <a:endParaRPr lang="zh-CN" altLang="en-US" b="0">
              <a:solidFill>
                <a:srgbClr val="538135"/>
              </a:solidFill>
              <a:ea typeface="宋体" panose="02010600030101010101" pitchFamily="2" charset="-122"/>
            </a:endParaRP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微信图片_20230516111655"/>
          <p:cNvPicPr>
            <a:picLocks noChangeAspect="1"/>
          </p:cNvPicPr>
          <p:nvPr/>
        </p:nvPicPr>
        <p:blipFill>
          <a:blip r:embed="rId1"/>
          <a:stretch>
            <a:fillRect/>
          </a:stretch>
        </p:blipFill>
        <p:spPr>
          <a:xfrm>
            <a:off x="0" y="31115"/>
            <a:ext cx="12192000" cy="6795135"/>
          </a:xfrm>
          <a:prstGeom prst="rect">
            <a:avLst/>
          </a:prstGeom>
        </p:spPr>
      </p:pic>
    </p:spTree>
    <p:custDataLst>
      <p:tags r:id="rId2"/>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微信图片_20230516111708"/>
          <p:cNvPicPr>
            <a:picLocks noChangeAspect="1"/>
          </p:cNvPicPr>
          <p:nvPr/>
        </p:nvPicPr>
        <p:blipFill>
          <a:blip r:embed="rId1"/>
          <a:stretch>
            <a:fillRect/>
          </a:stretch>
        </p:blipFill>
        <p:spPr>
          <a:xfrm>
            <a:off x="66040" y="707390"/>
            <a:ext cx="12059920" cy="5443220"/>
          </a:xfrm>
          <a:prstGeom prst="rect">
            <a:avLst/>
          </a:prstGeom>
        </p:spPr>
      </p:pic>
    </p:spTree>
    <p:custDataLst>
      <p:tags r:id="rId2"/>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幼圆" panose="02010509060101010101" pitchFamily="49" charset="-122"/>
            </a:endParaRPr>
          </a:p>
        </p:txBody>
      </p:sp>
      <p:pic>
        <p:nvPicPr>
          <p:cNvPr id="6" name="图片 5"/>
          <p:cNvPicPr/>
          <p:nvPr>
            <p:custDataLst>
              <p:tags r:id="rId2"/>
            </p:custDataLst>
          </p:nvPr>
        </p:nvPicPr>
        <p:blipFill>
          <a:blip r:embed="rId3" r:link="rId4" cstate="screen"/>
          <a:stretch>
            <a:fillRect/>
          </a:stretch>
        </p:blipFill>
        <p:spPr>
          <a:xfrm>
            <a:off x="0" y="0"/>
            <a:ext cx="720090" cy="694107"/>
          </a:xfrm>
          <a:prstGeom prst="rect">
            <a:avLst/>
          </a:prstGeom>
        </p:spPr>
      </p:pic>
      <p:pic>
        <p:nvPicPr>
          <p:cNvPr id="7" name="图片 6"/>
          <p:cNvPicPr/>
          <p:nvPr>
            <p:custDataLst>
              <p:tags r:id="rId5"/>
            </p:custDataLst>
          </p:nvPr>
        </p:nvPicPr>
        <p:blipFill>
          <a:blip r:embed="rId6" r:link="rId7" cstate="screen"/>
          <a:stretch>
            <a:fillRect/>
          </a:stretch>
        </p:blipFill>
        <p:spPr>
          <a:xfrm>
            <a:off x="11471910" y="0"/>
            <a:ext cx="720090" cy="691612"/>
          </a:xfrm>
          <a:prstGeom prst="rect">
            <a:avLst/>
          </a:prstGeom>
        </p:spPr>
      </p:pic>
      <p:sp>
        <p:nvSpPr>
          <p:cNvPr id="2" name="Title 6"/>
          <p:cNvSpPr txBox="1"/>
          <p:nvPr>
            <p:custDataLst>
              <p:tags r:id="rId8"/>
            </p:custDataLst>
          </p:nvPr>
        </p:nvSpPr>
        <p:spPr>
          <a:xfrm>
            <a:off x="4671695" y="605790"/>
            <a:ext cx="3573145" cy="912495"/>
          </a:xfrm>
          <a:prstGeom prst="rect">
            <a:avLst/>
          </a:prstGeom>
          <a:noFill/>
          <a:ln w="3175">
            <a:noFill/>
            <a:prstDash val="dash"/>
          </a:ln>
        </p:spPr>
        <p:txBody>
          <a:bodyPr wrap="square" lIns="90170" tIns="46990" rIns="90170" bIns="4699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just">
              <a:lnSpc>
                <a:spcPct val="130000"/>
              </a:lnSpc>
              <a:spcAft>
                <a:spcPts val="800"/>
              </a:spcAft>
            </a:pPr>
            <a:r>
              <a:rPr altLang="zh-CN" sz="4000" spc="50"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cs typeface="微软雅黑" panose="020B0503020204020204" charset="-122"/>
              </a:rPr>
              <a:t>Good Luck!</a:t>
            </a:r>
            <a:endParaRPr altLang="zh-CN" sz="4000" spc="50"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cs typeface="微软雅黑" panose="020B0503020204020204" charset="-122"/>
            </a:endParaRPr>
          </a:p>
        </p:txBody>
      </p:sp>
      <p:pic>
        <p:nvPicPr>
          <p:cNvPr id="11" name="图片 10"/>
          <p:cNvPicPr/>
          <p:nvPr>
            <p:custDataLst>
              <p:tags r:id="rId9"/>
            </p:custDataLst>
          </p:nvPr>
        </p:nvPicPr>
        <p:blipFill rotWithShape="1">
          <a:blip r:embed="rId10"/>
          <a:srcRect/>
          <a:stretch>
            <a:fillRect/>
          </a:stretch>
        </p:blipFill>
        <p:spPr>
          <a:xfrm>
            <a:off x="608398" y="1670730"/>
            <a:ext cx="5412002" cy="4581591"/>
          </a:xfrm>
          <a:prstGeom prst="rect">
            <a:avLst/>
          </a:prstGeom>
        </p:spPr>
      </p:pic>
      <p:pic>
        <p:nvPicPr>
          <p:cNvPr id="4" name="图片 3"/>
          <p:cNvPicPr>
            <a:picLocks noChangeAspect="1"/>
          </p:cNvPicPr>
          <p:nvPr>
            <p:custDataLst>
              <p:tags r:id="rId11"/>
            </p:custDataLst>
          </p:nvPr>
        </p:nvPicPr>
        <p:blipFill rotWithShape="1">
          <a:blip r:embed="rId12"/>
          <a:srcRect/>
          <a:stretch>
            <a:fillRect/>
          </a:stretch>
        </p:blipFill>
        <p:spPr>
          <a:xfrm>
            <a:off x="6171600" y="1670729"/>
            <a:ext cx="5412002" cy="4581481"/>
          </a:xfrm>
          <a:prstGeom prst="rect">
            <a:avLst/>
          </a:prstGeom>
        </p:spPr>
      </p:pic>
    </p:spTree>
    <p:custDataLst>
      <p:tags r:id="rId1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2" r:link="rId3" cstate="screen"/>
          <a:stretch>
            <a:fillRect/>
          </a:stretch>
        </p:blipFill>
        <p:spPr>
          <a:xfrm>
            <a:off x="11471910" y="6163893"/>
            <a:ext cx="720090" cy="694107"/>
          </a:xfrm>
          <a:prstGeom prst="rect">
            <a:avLst/>
          </a:prstGeom>
        </p:spPr>
      </p:pic>
      <p:sp>
        <p:nvSpPr>
          <p:cNvPr id="2" name="标题 1"/>
          <p:cNvSpPr>
            <a:spLocks noGrp="1"/>
          </p:cNvSpPr>
          <p:nvPr>
            <p:ph type="title" idx="4294967295"/>
            <p:custDataLst>
              <p:tags r:id="rId4"/>
            </p:custDataLst>
          </p:nvPr>
        </p:nvSpPr>
        <p:spPr>
          <a:xfrm>
            <a:off x="669882" y="443234"/>
            <a:ext cx="10852237" cy="441964"/>
          </a:xfr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lgn="l">
              <a:buClrTx/>
              <a:buSzTx/>
              <a:buFontTx/>
            </a:pPr>
            <a:r>
              <a:rPr lang="en-US" altLang="zh-CN">
                <a:solidFill>
                  <a:schemeClr val="dk1"/>
                </a:solidFill>
                <a:ea typeface="汉仪旗黑-55简" panose="00020600040101010101" charset="-122"/>
                <a:sym typeface="+mn-ea"/>
              </a:rPr>
              <a:t>Language in Use</a:t>
            </a:r>
            <a:endParaRPr lang="en-US" altLang="zh-CN">
              <a:solidFill>
                <a:schemeClr val="dk1"/>
              </a:solidFill>
              <a:ea typeface="汉仪旗黑-55简" panose="00020600040101010101" charset="-122"/>
              <a:sym typeface="+mn-ea"/>
            </a:endParaRPr>
          </a:p>
        </p:txBody>
      </p:sp>
      <p:sp>
        <p:nvSpPr>
          <p:cNvPr id="3" name="内容占位符 2"/>
          <p:cNvSpPr>
            <a:spLocks noGrp="1"/>
          </p:cNvSpPr>
          <p:nvPr>
            <p:ph idx="4294967295"/>
            <p:custDataLst>
              <p:tags r:id="rId5"/>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en-US" altLang="zh-CN">
                <a:solidFill>
                  <a:schemeClr val="dk1"/>
                </a:solidFill>
                <a:ea typeface="汉仪旗黑-55简" panose="00020600040101010101" charset="-122"/>
                <a:cs typeface="幼圆" panose="02010509060101010101" pitchFamily="49" charset="-122"/>
                <a:sym typeface="+mn-ea"/>
              </a:rPr>
              <a:t>7. 1) packed with  2) consisting with  3) endowed with  4) quivering with  5) combined with  6) gossip with  7) compromise with  8) paled with</a:t>
            </a:r>
            <a:endParaRPr lang="en-US" altLang="zh-CN">
              <a:solidFill>
                <a:schemeClr val="dk1"/>
              </a:solidFill>
              <a:ea typeface="汉仪旗黑-55简" panose="00020600040101010101" charset="-122"/>
              <a:cs typeface="幼圆" panose="02010509060101010101" pitchFamily="49" charset="-122"/>
              <a:sym typeface="+mn-ea"/>
            </a:endParaRPr>
          </a:p>
          <a:p>
            <a:pPr lvl="0" algn="l">
              <a:buClrTx/>
              <a:buSzTx/>
            </a:pPr>
            <a:r>
              <a:rPr lang="en-US" altLang="zh-CN">
                <a:solidFill>
                  <a:schemeClr val="dk1"/>
                </a:solidFill>
                <a:ea typeface="汉仪旗黑-55简" panose="00020600040101010101" charset="-122"/>
                <a:cs typeface="幼圆" panose="02010509060101010101" pitchFamily="49" charset="-122"/>
                <a:sym typeface="+mn-ea"/>
              </a:rPr>
              <a:t>8. Reference translation</a:t>
            </a:r>
            <a:endParaRPr lang="en-US" altLang="zh-CN">
              <a:solidFill>
                <a:schemeClr val="dk1"/>
              </a:solidFill>
              <a:ea typeface="汉仪旗黑-55简" panose="00020600040101010101" charset="-122"/>
              <a:cs typeface="幼圆" panose="02010509060101010101" pitchFamily="49" charset="-122"/>
              <a:sym typeface="+mn-ea"/>
            </a:endParaRPr>
          </a:p>
          <a:p>
            <a:pPr lvl="0" algn="l">
              <a:buClrTx/>
              <a:buSzTx/>
            </a:pPr>
            <a:r>
              <a:rPr lang="en-US" altLang="zh-CN">
                <a:solidFill>
                  <a:schemeClr val="dk1"/>
                </a:solidFill>
                <a:ea typeface="汉仪旗黑-55简" panose="00020600040101010101" charset="-122"/>
                <a:cs typeface="幼圆" panose="02010509060101010101" pitchFamily="49" charset="-122"/>
                <a:sym typeface="+mn-ea"/>
              </a:rPr>
              <a:t>1) 我们走了200</a:t>
            </a:r>
            <a:r>
              <a:rPr lang="en-US" altLang="zh-CN">
                <a:solidFill>
                  <a:schemeClr val="dk1"/>
                </a:solidFill>
                <a:ea typeface="汉仪旗黑-55简" panose="00020600040101010101" charset="-122"/>
                <a:cs typeface="幼圆" panose="02010509060101010101" pitchFamily="49" charset="-122"/>
                <a:sym typeface="+mn-ea"/>
              </a:rPr>
              <a:t>多英里都没有踏足任何公路——更爽的是，这期间我们没有处理任何电话、电子邮件、推特或其它日常网络通信。这简直就是人间天堂。</a:t>
            </a:r>
            <a:endParaRPr lang="en-US" altLang="zh-CN">
              <a:solidFill>
                <a:schemeClr val="dk1"/>
              </a:solidFill>
              <a:ea typeface="汉仪旗黑-55简" panose="00020600040101010101" charset="-122"/>
              <a:cs typeface="幼圆" panose="02010509060101010101" pitchFamily="49" charset="-122"/>
              <a:sym typeface="+mn-ea"/>
            </a:endParaRPr>
          </a:p>
        </p:txBody>
      </p:sp>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图片 5"/>
          <p:cNvPicPr/>
          <p:nvPr userDrawn="1">
            <p:custDataLst>
              <p:tags r:id="rId1"/>
            </p:custDataLst>
          </p:nvPr>
        </p:nvPicPr>
        <p:blipFill>
          <a:blip r:embed="rId2" r:link="rId3" cstate="screen"/>
          <a:stretch>
            <a:fillRect/>
          </a:stretch>
        </p:blipFill>
        <p:spPr>
          <a:xfrm>
            <a:off x="11471910" y="6163893"/>
            <a:ext cx="720090" cy="694107"/>
          </a:xfrm>
          <a:prstGeom prst="rect">
            <a:avLst/>
          </a:prstGeom>
        </p:spPr>
      </p:pic>
      <p:sp>
        <p:nvSpPr>
          <p:cNvPr id="2" name="标题 1"/>
          <p:cNvSpPr>
            <a:spLocks noGrp="1"/>
          </p:cNvSpPr>
          <p:nvPr>
            <p:ph type="title" idx="4294967295"/>
            <p:custDataLst>
              <p:tags r:id="rId4"/>
            </p:custDataLst>
          </p:nvPr>
        </p:nvSpPr>
        <p:spPr>
          <a:xfrm>
            <a:off x="669882" y="443234"/>
            <a:ext cx="10852237" cy="441964"/>
          </a:xfrm>
        </p:spPr>
        <p:txBody>
          <a:bodyPr vert="horz" wrap="square" lIns="90170" tIns="46990" rIns="90170" bIns="46990" rtlCol="0" anchor="ctr" anchorCtr="0">
            <a:normAutofit fontScale="9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lgn="l">
              <a:buClrTx/>
              <a:buSzTx/>
              <a:buFontTx/>
            </a:pPr>
            <a:r>
              <a:rPr lang="en-US" altLang="zh-CN">
                <a:solidFill>
                  <a:schemeClr val="dk1"/>
                </a:solidFill>
                <a:ea typeface="汉仪旗黑-55简" panose="00020600040101010101" charset="-122"/>
                <a:sym typeface="+mn-ea"/>
              </a:rPr>
              <a:t>Language in Use</a:t>
            </a:r>
            <a:endParaRPr lang="en-US" altLang="zh-CN">
              <a:solidFill>
                <a:schemeClr val="dk1"/>
              </a:solidFill>
              <a:ea typeface="汉仪旗黑-55简" panose="00020600040101010101" charset="-122"/>
              <a:sym typeface="+mn-ea"/>
            </a:endParaRPr>
          </a:p>
        </p:txBody>
      </p:sp>
      <p:sp>
        <p:nvSpPr>
          <p:cNvPr id="3" name="内容占位符 2"/>
          <p:cNvSpPr>
            <a:spLocks noGrp="1"/>
          </p:cNvSpPr>
          <p:nvPr>
            <p:ph idx="4294967295"/>
            <p:custDataLst>
              <p:tags r:id="rId5"/>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en-US" altLang="zh-CN">
                <a:solidFill>
                  <a:schemeClr val="dk1"/>
                </a:solidFill>
                <a:ea typeface="汉仪旗黑-55简" panose="00020600040101010101" charset="-122"/>
                <a:cs typeface="幼圆" panose="02010509060101010101" pitchFamily="49" charset="-122"/>
                <a:sym typeface="+mn-ea"/>
              </a:rPr>
              <a:t>8. Reference translation</a:t>
            </a:r>
            <a:endParaRPr lang="en-US" altLang="zh-CN">
              <a:solidFill>
                <a:schemeClr val="dk1"/>
              </a:solidFill>
              <a:ea typeface="汉仪旗黑-55简" panose="00020600040101010101" charset="-122"/>
              <a:cs typeface="幼圆" panose="02010509060101010101" pitchFamily="49" charset="-122"/>
              <a:sym typeface="+mn-ea"/>
            </a:endParaRPr>
          </a:p>
          <a:p>
            <a:pPr lvl="0" algn="l">
              <a:buClrTx/>
              <a:buSzTx/>
            </a:pPr>
            <a:r>
              <a:rPr lang="en-US" altLang="zh-CN">
                <a:solidFill>
                  <a:schemeClr val="dk1"/>
                </a:solidFill>
                <a:ea typeface="汉仪旗黑-55简" panose="00020600040101010101" charset="-122"/>
                <a:cs typeface="幼圆" panose="02010509060101010101" pitchFamily="49" charset="-122"/>
                <a:sym typeface="+mn-ea"/>
              </a:rPr>
              <a:t>2) 但当我们走到小路尽头，站在惠特尼山巅，俯瞰这广阔无垠的美国西部时， 随处可见的只能手机让我惊愕不已。</a:t>
            </a:r>
            <a:endParaRPr lang="en-US" altLang="zh-CN">
              <a:solidFill>
                <a:schemeClr val="dk1"/>
              </a:solidFill>
              <a:ea typeface="汉仪旗黑-55简" panose="00020600040101010101" charset="-122"/>
              <a:cs typeface="幼圆" panose="02010509060101010101" pitchFamily="49" charset="-122"/>
              <a:sym typeface="+mn-ea"/>
            </a:endParaRPr>
          </a:p>
          <a:p>
            <a:pPr lvl="0" algn="l">
              <a:buClrTx/>
              <a:buSzTx/>
            </a:pPr>
            <a:r>
              <a:rPr lang="en-US" altLang="zh-CN">
                <a:solidFill>
                  <a:schemeClr val="dk1"/>
                </a:solidFill>
                <a:ea typeface="汉仪旗黑-55简" panose="00020600040101010101" charset="-122"/>
                <a:cs typeface="幼圆" panose="02010509060101010101" pitchFamily="49" charset="-122"/>
                <a:sym typeface="+mn-ea"/>
              </a:rPr>
              <a:t>3）每个人对何为彻底逃离（科技）都有自己的定义。在某些人看来，我所谓的彻底逃离其实并不彻底。</a:t>
            </a:r>
            <a:endParaRPr lang="en-US" altLang="zh-CN">
              <a:solidFill>
                <a:schemeClr val="dk1"/>
              </a:solidFill>
              <a:ea typeface="汉仪旗黑-55简" panose="00020600040101010101" charset="-122"/>
              <a:cs typeface="幼圆" panose="02010509060101010101" pitchFamily="49" charset="-122"/>
              <a:sym typeface="+mn-ea"/>
            </a:endParaRPr>
          </a:p>
          <a:p>
            <a:pPr lvl="0" algn="l">
              <a:buClrTx/>
              <a:buSzTx/>
            </a:pPr>
            <a:r>
              <a:rPr lang="en-US" altLang="zh-CN">
                <a:solidFill>
                  <a:schemeClr val="dk1"/>
                </a:solidFill>
                <a:ea typeface="汉仪旗黑-55简" panose="00020600040101010101" charset="-122"/>
                <a:cs typeface="幼圆" panose="02010509060101010101" pitchFamily="49" charset="-122"/>
                <a:sym typeface="+mn-ea"/>
              </a:rPr>
              <a:t>4）现在的情形已疾病如此了。只消上网看看国家电信和信息管理局的全美宽带覆盖图，你就会发现，除了一些高山和人烟稀少的沙漠外，全国基本呈纯蓝色。</a:t>
            </a:r>
            <a:endParaRPr lang="en-US" altLang="zh-CN">
              <a:solidFill>
                <a:schemeClr val="dk1"/>
              </a:solidFill>
              <a:ea typeface="汉仪旗黑-55简" panose="00020600040101010101" charset="-122"/>
              <a:cs typeface="幼圆" panose="02010509060101010101" pitchFamily="49" charset="-122"/>
              <a:sym typeface="+mn-ea"/>
            </a:endParaRPr>
          </a:p>
          <a:p>
            <a:pPr lvl="0" algn="l">
              <a:buClrTx/>
              <a:buSzTx/>
            </a:pPr>
            <a:r>
              <a:rPr lang="en-US" altLang="zh-CN">
                <a:solidFill>
                  <a:schemeClr val="dk1"/>
                </a:solidFill>
                <a:ea typeface="汉仪旗黑-55简" panose="00020600040101010101" charset="-122"/>
                <a:cs typeface="幼圆" panose="02010509060101010101" pitchFamily="49" charset="-122"/>
                <a:sym typeface="+mn-ea"/>
              </a:rPr>
              <a:t>5）这些例子也许荒诞可笑，但却发人深省。我们生活在一个非凡的年代，在这个年代里，真正的独处很快将难以实现。</a:t>
            </a:r>
            <a:endParaRPr lang="en-US" altLang="zh-CN">
              <a:solidFill>
                <a:schemeClr val="dk1"/>
              </a:solidFill>
              <a:ea typeface="汉仪旗黑-55简" panose="00020600040101010101" charset="-122"/>
              <a:cs typeface="幼圆" panose="02010509060101010101" pitchFamily="49" charset="-122"/>
              <a:sym typeface="+mn-ea"/>
            </a:endParaRPr>
          </a:p>
        </p:txBody>
      </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9.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6.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14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4.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15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3.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6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2.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7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3.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8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6.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3.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27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28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8.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28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97.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29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9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06.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30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0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17.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31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1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113"/>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TAG_VERSION" val="1.0"/>
  <p:tag name="KSO_WM_BEAUTIFY_FLAG" val="#wm#"/>
  <p:tag name="KSO_WM_TEMPLATE_CATEGORY" val="custom"/>
  <p:tag name="KSO_WM_TEMPLATE_INDEX" val="20206113"/>
  <p:tag name="KSO_WM_TEMPLATE_SUBCATEGORY" val="0"/>
  <p:tag name="KSO_WM_TEMPLATE_MASTER_TYPE" val="1"/>
  <p:tag name="KSO_WM_TEMPLATE_COLOR_TYPE" val="1"/>
  <p:tag name="KSO_WM_TEMPLATE_MASTER_THUMB_INDEX" val="12"/>
  <p:tag name="KSO_WM_TEMPLATE_THUMBS_INDEX" val="1、4、7、9、12、14、15、17、20、23、24"/>
</p:tagLst>
</file>

<file path=ppt/tags/tag331.xml><?xml version="1.0" encoding="utf-8"?>
<p:tagLst xmlns:p="http://schemas.openxmlformats.org/presentationml/2006/main">
  <p:tag name="KSO_WM_SLIDE_ID" val="custom20206113_24"/>
  <p:tag name="KSO_WM_TEMPLATE_SUBCATEGORY" val="0"/>
  <p:tag name="KSO_WM_TEMPLATE_MASTER_TYPE" val="1"/>
  <p:tag name="KSO_WM_TEMPLATE_COLOR_TYPE" val="1"/>
  <p:tag name="KSO_WM_SLIDE_TYPE" val="endPage"/>
  <p:tag name="KSO_WM_SLIDE_SUBTYPE" val="pureTxt"/>
  <p:tag name="KSO_WM_SLIDE_ITEM_CNT" val="0"/>
  <p:tag name="KSO_WM_SLIDE_INDEX" val="24"/>
  <p:tag name="KSO_WM_TAG_VERSION" val="1.0"/>
  <p:tag name="KSO_WM_BEAUTIFY_FLAG" val="#wm#"/>
  <p:tag name="KSO_WM_TEMPLATE_CATEGORY" val="custom"/>
  <p:tag name="KSO_WM_TEMPLATE_INDEX" val="20206113"/>
  <p:tag name="KSO_WM_SLIDE_LAYOUT" val="a_b"/>
  <p:tag name="KSO_WM_SLIDE_LAYOUT_CNT" val="1_1"/>
  <p:tag name="KSO_WM_UNIT_SHOW_EDIT_AREA_INDICATION" val="1"/>
  <p:tag name="KSO_WM_TEMPLATE_THUMBS_INDEX" val="1、4、7、12、13、14、15、16、17、18、20、24、25、28、33、36、40、43、44"/>
  <p:tag name="KSO_WM_SLIDE_BK_DARK_LIGHT" val="2"/>
  <p:tag name="KSO_WM_SLIDE_BACKGROUND_TYPE" val="general"/>
</p:tagLst>
</file>

<file path=ppt/tags/tag332.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12*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33.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12*i*2"/>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3"/>
  <p:tag name="KSO_WM_UNIT_TYPE" val="i"/>
  <p:tag name="KSO_WM_UNIT_INDEX" val="3"/>
</p:tagLst>
</file>

<file path=ppt/tags/tag33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k"/>
  <p:tag name="KSO_WM_UNIT_INDEX" val="1"/>
  <p:tag name="KSO_WM_UNIT_LAYERLEVEL" val="1"/>
  <p:tag name="KSO_WM_TAG_VERSION" val="1.0"/>
  <p:tag name="KSO_WM_BEAUTIFY_FLAG" val="#wm#"/>
  <p:tag name="KSO_WM_UNIT_BLOCK" val="0"/>
  <p:tag name="KSO_WM_UNIT_SM_LIMIT_TYPE" val="1"/>
  <p:tag name="KSO_WM_UNIT_PRESET_TEXT" val="LOGO"/>
  <p:tag name="KSO_WM_UNIT_VALUE" val="3"/>
  <p:tag name="KSO_WM_TEMPLATE_CATEGORY" val="custom"/>
  <p:tag name="KSO_WM_TEMPLATE_INDEX" val="20206113"/>
  <p:tag name="KSO_WM_UNIT_ID" val="custom20206113_12*k*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4"/>
  <p:tag name="KSO_WM_UNIT_TYPE" val="i"/>
  <p:tag name="KSO_WM_UNIT_INDEX" val="4"/>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5"/>
  <p:tag name="KSO_WM_UNIT_TYPE" val="i"/>
  <p:tag name="KSO_WM_UNIT_INDEX" val="5"/>
</p:tagLst>
</file>

<file path=ppt/tags/tag338.xml><?xml version="1.0" encoding="utf-8"?>
<p:tagLst xmlns:p="http://schemas.openxmlformats.org/presentationml/2006/main">
  <p:tag name="KSO_WM_UNIT_VALUE" val="978*1736"/>
  <p:tag name="KSO_WM_UNIT_HIGHLIGHT" val="0"/>
  <p:tag name="KSO_WM_UNIT_COMPATIBLE" val="0"/>
  <p:tag name="KSO_WM_UNIT_DIAGRAM_ISNUMVISUAL" val="0"/>
  <p:tag name="KSO_WM_UNIT_DIAGRAM_ISREFERUNIT" val="0"/>
  <p:tag name="KSO_WM_UNIT_TYPE" val="d"/>
  <p:tag name="KSO_WM_UNIT_INDEX" val="1"/>
  <p:tag name="KSO_WM_UNIT_ID" val="custom20206113_12*d*1"/>
  <p:tag name="KSO_WM_TEMPLATE_CATEGORY" val="custom"/>
  <p:tag name="KSO_WM_TEMPLATE_INDEX" val="20206113"/>
  <p:tag name="KSO_WM_UNIT_SUPPORT_UNIT_TYPE" val="[&quot;d&quot;]"/>
  <p:tag name="KSO_WM_UNIT_LAYERLEVEL" val="1"/>
  <p:tag name="KSO_WM_TAG_VERSION" val="1.0"/>
  <p:tag name="KSO_WM_BEAUTIFY_FLAG" val="#wm#"/>
</p:tagLst>
</file>

<file path=ppt/tags/tag33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12*a*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TEMPLATE_SUBCATEGORY" val="0"/>
  <p:tag name="KSO_WM_SLIDE_TYPE" val="text"/>
  <p:tag name="KSO_WM_SLIDE_SUBTYPE" val="picTxt"/>
  <p:tag name="KSO_WM_SLIDE_ITEM_CNT" val="0"/>
  <p:tag name="KSO_WM_SLIDE_INDEX" val="12"/>
  <p:tag name="KSO_WM_SLIDE_SIZE" val="959*540"/>
  <p:tag name="KSO_WM_SLIDE_POSITION" val="0*0"/>
  <p:tag name="KSO_WM_TAG_VERSION" val="1.0"/>
  <p:tag name="KSO_WM_BEAUTIFY_FLAG" val="#wm#"/>
  <p:tag name="KSO_WM_SLIDE_LAYOUT" val="a_d_i_k"/>
  <p:tag name="KSO_WM_SLIDE_LAYOUT_CNT" val="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2.36,&quot;top&quot;:2.68,&quot;right&quot;:2.85,&quot;bottom&quot;:6.58},&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12"/>
</p:tagLst>
</file>

<file path=ppt/tags/tag3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4.xml><?xml version="1.0" encoding="utf-8"?>
<p:tagLst xmlns:p="http://schemas.openxmlformats.org/presentationml/2006/main">
  <p:tag name="KSO_WM_SLIDE_BK_DARK_LIGHT" val="2"/>
  <p:tag name="KSO_WM_SLIDE_BACKGROUND_TYPE" val="general"/>
</p:tagLst>
</file>

<file path=ppt/tags/tag3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8.xml><?xml version="1.0" encoding="utf-8"?>
<p:tagLst xmlns:p="http://schemas.openxmlformats.org/presentationml/2006/main">
  <p:tag name="KSO_WM_SLIDE_BK_DARK_LIGHT" val="2"/>
  <p:tag name="KSO_WM_SLIDE_BACKGROUND_TYPE" val="general"/>
</p:tagLst>
</file>

<file path=ppt/tags/tag34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2.xml><?xml version="1.0" encoding="utf-8"?>
<p:tagLst xmlns:p="http://schemas.openxmlformats.org/presentationml/2006/main">
  <p:tag name="KSO_WM_SLIDE_BK_DARK_LIGHT" val="2"/>
  <p:tag name="KSO_WM_SLIDE_BACKGROUND_TYPE" val="general"/>
</p:tagLst>
</file>

<file path=ppt/tags/tag3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6.xml><?xml version="1.0" encoding="utf-8"?>
<p:tagLst xmlns:p="http://schemas.openxmlformats.org/presentationml/2006/main">
  <p:tag name="KSO_WM_SLIDE_BK_DARK_LIGHT" val="2"/>
  <p:tag name="KSO_WM_SLIDE_BACKGROUND_TYPE" val="general"/>
</p:tagLst>
</file>

<file path=ppt/tags/tag35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SLIDE_BK_DARK_LIGHT" val="2"/>
  <p:tag name="KSO_WM_SLIDE_BACKGROUND_TYPE" val="general"/>
</p:tagLst>
</file>

<file path=ppt/tags/tag3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4.xml><?xml version="1.0" encoding="utf-8"?>
<p:tagLst xmlns:p="http://schemas.openxmlformats.org/presentationml/2006/main">
  <p:tag name="KSO_WM_SLIDE_BK_DARK_LIGHT" val="2"/>
  <p:tag name="KSO_WM_SLIDE_BACKGROUND_TYPE" val="general"/>
</p:tagLst>
</file>

<file path=ppt/tags/tag3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6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8.xml><?xml version="1.0" encoding="utf-8"?>
<p:tagLst xmlns:p="http://schemas.openxmlformats.org/presentationml/2006/main">
  <p:tag name="KSO_WM_SLIDE_BK_DARK_LIGHT" val="2"/>
  <p:tag name="KSO_WM_SLIDE_BACKGROUND_TYPE" val="general"/>
</p:tagLst>
</file>

<file path=ppt/tags/tag36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2.xml><?xml version="1.0" encoding="utf-8"?>
<p:tagLst xmlns:p="http://schemas.openxmlformats.org/presentationml/2006/main">
  <p:tag name="KSO_WM_SLIDE_BK_DARK_LIGHT" val="2"/>
  <p:tag name="KSO_WM_SLIDE_BACKGROUND_TYPE" val="general"/>
</p:tagLst>
</file>

<file path=ppt/tags/tag373.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12*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74.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12*i*2"/>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3"/>
  <p:tag name="KSO_WM_UNIT_TYPE" val="i"/>
  <p:tag name="KSO_WM_UNIT_INDEX" val="3"/>
</p:tagLst>
</file>

<file path=ppt/tags/tag37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k"/>
  <p:tag name="KSO_WM_UNIT_INDEX" val="1"/>
  <p:tag name="KSO_WM_UNIT_LAYERLEVEL" val="1"/>
  <p:tag name="KSO_WM_TAG_VERSION" val="1.0"/>
  <p:tag name="KSO_WM_BEAUTIFY_FLAG" val="#wm#"/>
  <p:tag name="KSO_WM_UNIT_BLOCK" val="0"/>
  <p:tag name="KSO_WM_UNIT_SM_LIMIT_TYPE" val="1"/>
  <p:tag name="KSO_WM_UNIT_PRESET_TEXT" val="LOGO"/>
  <p:tag name="KSO_WM_UNIT_VALUE" val="3"/>
  <p:tag name="KSO_WM_TEMPLATE_CATEGORY" val="custom"/>
  <p:tag name="KSO_WM_TEMPLATE_INDEX" val="20206113"/>
  <p:tag name="KSO_WM_UNIT_ID" val="custom20206113_12*k*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4"/>
  <p:tag name="KSO_WM_UNIT_TYPE" val="i"/>
  <p:tag name="KSO_WM_UNIT_INDEX" val="4"/>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5"/>
  <p:tag name="KSO_WM_UNIT_TYPE" val="i"/>
  <p:tag name="KSO_WM_UNIT_INDEX" val="5"/>
</p:tagLst>
</file>

<file path=ppt/tags/tag379.xml><?xml version="1.0" encoding="utf-8"?>
<p:tagLst xmlns:p="http://schemas.openxmlformats.org/presentationml/2006/main">
  <p:tag name="KSO_WM_UNIT_VALUE" val="978*1736"/>
  <p:tag name="KSO_WM_UNIT_HIGHLIGHT" val="0"/>
  <p:tag name="KSO_WM_UNIT_COMPATIBLE" val="0"/>
  <p:tag name="KSO_WM_UNIT_DIAGRAM_ISNUMVISUAL" val="0"/>
  <p:tag name="KSO_WM_UNIT_DIAGRAM_ISREFERUNIT" val="0"/>
  <p:tag name="KSO_WM_UNIT_TYPE" val="d"/>
  <p:tag name="KSO_WM_UNIT_INDEX" val="1"/>
  <p:tag name="KSO_WM_UNIT_ID" val="custom20206113_12*d*1"/>
  <p:tag name="KSO_WM_TEMPLATE_CATEGORY" val="custom"/>
  <p:tag name="KSO_WM_TEMPLATE_INDEX" val="20206113"/>
  <p:tag name="KSO_WM_UNIT_SUPPORT_UNIT_TYPE" val="[&quot;d&quot;]"/>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12*a*1"/>
</p:tagLst>
</file>

<file path=ppt/tags/tag381.xml><?xml version="1.0" encoding="utf-8"?>
<p:tagLst xmlns:p="http://schemas.openxmlformats.org/presentationml/2006/main">
  <p:tag name="KSO_WM_TEMPLATE_SUBCATEGORY" val="0"/>
  <p:tag name="KSO_WM_SLIDE_TYPE" val="text"/>
  <p:tag name="KSO_WM_SLIDE_SUBTYPE" val="picTxt"/>
  <p:tag name="KSO_WM_SLIDE_ITEM_CNT" val="0"/>
  <p:tag name="KSO_WM_SLIDE_INDEX" val="12"/>
  <p:tag name="KSO_WM_SLIDE_SIZE" val="959*540"/>
  <p:tag name="KSO_WM_SLIDE_POSITION" val="0*0"/>
  <p:tag name="KSO_WM_TAG_VERSION" val="1.0"/>
  <p:tag name="KSO_WM_BEAUTIFY_FLAG" val="#wm#"/>
  <p:tag name="KSO_WM_SLIDE_LAYOUT" val="a_d_i_k"/>
  <p:tag name="KSO_WM_SLIDE_LAYOUT_CNT" val="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2.36,&quot;top&quot;:2.68,&quot;right&quot;:2.85,&quot;bottom&quot;:6.58},&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12"/>
</p:tagLst>
</file>

<file path=ppt/tags/tag382.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12*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83.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12*i*2"/>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3"/>
  <p:tag name="KSO_WM_UNIT_TYPE" val="i"/>
  <p:tag name="KSO_WM_UNIT_INDEX" val="3"/>
</p:tagLst>
</file>

<file path=ppt/tags/tag38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k"/>
  <p:tag name="KSO_WM_UNIT_INDEX" val="1"/>
  <p:tag name="KSO_WM_UNIT_LAYERLEVEL" val="1"/>
  <p:tag name="KSO_WM_TAG_VERSION" val="1.0"/>
  <p:tag name="KSO_WM_BEAUTIFY_FLAG" val="#wm#"/>
  <p:tag name="KSO_WM_UNIT_BLOCK" val="0"/>
  <p:tag name="KSO_WM_UNIT_SM_LIMIT_TYPE" val="1"/>
  <p:tag name="KSO_WM_UNIT_PRESET_TEXT" val="LOGO"/>
  <p:tag name="KSO_WM_UNIT_VALUE" val="3"/>
  <p:tag name="KSO_WM_TEMPLATE_CATEGORY" val="custom"/>
  <p:tag name="KSO_WM_TEMPLATE_INDEX" val="20206113"/>
  <p:tag name="KSO_WM_UNIT_ID" val="custom20206113_12*k*1"/>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4"/>
  <p:tag name="KSO_WM_UNIT_TYPE" val="i"/>
  <p:tag name="KSO_WM_UNIT_INDEX" val="4"/>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5"/>
  <p:tag name="KSO_WM_UNIT_TYPE" val="i"/>
  <p:tag name="KSO_WM_UNIT_INDEX" val="5"/>
</p:tagLst>
</file>

<file path=ppt/tags/tag388.xml><?xml version="1.0" encoding="utf-8"?>
<p:tagLst xmlns:p="http://schemas.openxmlformats.org/presentationml/2006/main">
  <p:tag name="KSO_WM_UNIT_VALUE" val="978*1736"/>
  <p:tag name="KSO_WM_UNIT_HIGHLIGHT" val="0"/>
  <p:tag name="KSO_WM_UNIT_COMPATIBLE" val="0"/>
  <p:tag name="KSO_WM_UNIT_DIAGRAM_ISNUMVISUAL" val="0"/>
  <p:tag name="KSO_WM_UNIT_DIAGRAM_ISREFERUNIT" val="0"/>
  <p:tag name="KSO_WM_UNIT_TYPE" val="d"/>
  <p:tag name="KSO_WM_UNIT_INDEX" val="1"/>
  <p:tag name="KSO_WM_UNIT_ID" val="custom20206113_12*d*1"/>
  <p:tag name="KSO_WM_TEMPLATE_CATEGORY" val="custom"/>
  <p:tag name="KSO_WM_TEMPLATE_INDEX" val="20206113"/>
  <p:tag name="KSO_WM_UNIT_SUPPORT_UNIT_TYPE" val="[&quot;d&quot;]"/>
  <p:tag name="KSO_WM_UNIT_LAYERLEVEL" val="1"/>
  <p:tag name="KSO_WM_TAG_VERSION" val="1.0"/>
  <p:tag name="KSO_WM_BEAUTIFY_FLAG" val="#wm#"/>
</p:tagLst>
</file>

<file path=ppt/tags/tag38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12*a*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TEMPLATE_SUBCATEGORY" val="0"/>
  <p:tag name="KSO_WM_SLIDE_TYPE" val="text"/>
  <p:tag name="KSO_WM_SLIDE_SUBTYPE" val="picTxt"/>
  <p:tag name="KSO_WM_SLIDE_ITEM_CNT" val="0"/>
  <p:tag name="KSO_WM_SLIDE_INDEX" val="12"/>
  <p:tag name="KSO_WM_SLIDE_SIZE" val="959*540"/>
  <p:tag name="KSO_WM_SLIDE_POSITION" val="0*0"/>
  <p:tag name="KSO_WM_TAG_VERSION" val="1.0"/>
  <p:tag name="KSO_WM_BEAUTIFY_FLAG" val="#wm#"/>
  <p:tag name="KSO_WM_SLIDE_LAYOUT" val="a_d_i_k"/>
  <p:tag name="KSO_WM_SLIDE_LAYOUT_CNT" val="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2.36,&quot;top&quot;:2.68,&quot;right&quot;:2.85,&quot;bottom&quot;:6.58},&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12"/>
</p:tagLst>
</file>

<file path=ppt/tags/tag391.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12*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392.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12*i*2"/>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3"/>
  <p:tag name="KSO_WM_UNIT_TYPE" val="i"/>
  <p:tag name="KSO_WM_UNIT_INDEX" val="3"/>
</p:tagLst>
</file>

<file path=ppt/tags/tag39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k"/>
  <p:tag name="KSO_WM_UNIT_INDEX" val="1"/>
  <p:tag name="KSO_WM_UNIT_LAYERLEVEL" val="1"/>
  <p:tag name="KSO_WM_TAG_VERSION" val="1.0"/>
  <p:tag name="KSO_WM_BEAUTIFY_FLAG" val="#wm#"/>
  <p:tag name="KSO_WM_UNIT_BLOCK" val="0"/>
  <p:tag name="KSO_WM_UNIT_SM_LIMIT_TYPE" val="1"/>
  <p:tag name="KSO_WM_UNIT_PRESET_TEXT" val="LOGO"/>
  <p:tag name="KSO_WM_UNIT_VALUE" val="3"/>
  <p:tag name="KSO_WM_TEMPLATE_CATEGORY" val="custom"/>
  <p:tag name="KSO_WM_TEMPLATE_INDEX" val="20206113"/>
  <p:tag name="KSO_WM_UNIT_ID" val="custom20206113_12*k*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4"/>
  <p:tag name="KSO_WM_UNIT_TYPE" val="i"/>
  <p:tag name="KSO_WM_UNIT_INDEX" val="4"/>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5"/>
  <p:tag name="KSO_WM_UNIT_TYPE" val="i"/>
  <p:tag name="KSO_WM_UNIT_INDEX" val="5"/>
</p:tagLst>
</file>

<file path=ppt/tags/tag397.xml><?xml version="1.0" encoding="utf-8"?>
<p:tagLst xmlns:p="http://schemas.openxmlformats.org/presentationml/2006/main">
  <p:tag name="KSO_WM_UNIT_VALUE" val="978*1736"/>
  <p:tag name="KSO_WM_UNIT_HIGHLIGHT" val="0"/>
  <p:tag name="KSO_WM_UNIT_COMPATIBLE" val="0"/>
  <p:tag name="KSO_WM_UNIT_DIAGRAM_ISNUMVISUAL" val="0"/>
  <p:tag name="KSO_WM_UNIT_DIAGRAM_ISREFERUNIT" val="0"/>
  <p:tag name="KSO_WM_UNIT_TYPE" val="d"/>
  <p:tag name="KSO_WM_UNIT_INDEX" val="1"/>
  <p:tag name="KSO_WM_UNIT_ID" val="custom20206113_12*d*1"/>
  <p:tag name="KSO_WM_TEMPLATE_CATEGORY" val="custom"/>
  <p:tag name="KSO_WM_TEMPLATE_INDEX" val="20206113"/>
  <p:tag name="KSO_WM_UNIT_SUPPORT_UNIT_TYPE" val="[&quot;d&quot;]"/>
  <p:tag name="KSO_WM_UNIT_LAYERLEVEL" val="1"/>
  <p:tag name="KSO_WM_TAG_VERSION" val="1.0"/>
  <p:tag name="KSO_WM_BEAUTIFY_FLAG" val="#wm#"/>
</p:tagLst>
</file>

<file path=ppt/tags/tag39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12*a*1"/>
</p:tagLst>
</file>

<file path=ppt/tags/tag399.xml><?xml version="1.0" encoding="utf-8"?>
<p:tagLst xmlns:p="http://schemas.openxmlformats.org/presentationml/2006/main">
  <p:tag name="KSO_WM_TEMPLATE_SUBCATEGORY" val="0"/>
  <p:tag name="KSO_WM_SLIDE_TYPE" val="text"/>
  <p:tag name="KSO_WM_SLIDE_SUBTYPE" val="picTxt"/>
  <p:tag name="KSO_WM_SLIDE_ITEM_CNT" val="0"/>
  <p:tag name="KSO_WM_SLIDE_INDEX" val="12"/>
  <p:tag name="KSO_WM_SLIDE_SIZE" val="959*540"/>
  <p:tag name="KSO_WM_SLIDE_POSITION" val="0*0"/>
  <p:tag name="KSO_WM_TAG_VERSION" val="1.0"/>
  <p:tag name="KSO_WM_BEAUTIFY_FLAG" val="#wm#"/>
  <p:tag name="KSO_WM_SLIDE_LAYOUT" val="a_d_i_k"/>
  <p:tag name="KSO_WM_SLIDE_LAYOUT_CNT" val="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2.36,&quot;top&quot;:2.68,&quot;right&quot;:2.85,&quot;bottom&quot;:6.58},&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1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SLIDE_BACKGROUND_TYPE" val="leftRight"/>
  <p:tag name="KSO_WM_UNIT_SUBTYPE" val="h"/>
  <p:tag name="KSO_WM_TEMPLATE_CATEGORY" val="custom"/>
  <p:tag name="KSO_WM_TEMPLATE_INDEX" val="20206113"/>
  <p:tag name="KSO_WM_UNIT_ID" val="custom20206113_12*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01.xml><?xml version="1.0" encoding="utf-8"?>
<p:tagLst xmlns:p="http://schemas.openxmlformats.org/presentationml/2006/main">
  <p:tag name="KSO_WM_SLIDE_BACKGROUND_TYPE" val="leftRight"/>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12*i*2"/>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3"/>
  <p:tag name="KSO_WM_UNIT_TYPE" val="i"/>
  <p:tag name="KSO_WM_UNIT_INDEX" val="3"/>
</p:tagLst>
</file>

<file path=ppt/tags/tag40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k"/>
  <p:tag name="KSO_WM_UNIT_INDEX" val="1"/>
  <p:tag name="KSO_WM_UNIT_LAYERLEVEL" val="1"/>
  <p:tag name="KSO_WM_TAG_VERSION" val="1.0"/>
  <p:tag name="KSO_WM_BEAUTIFY_FLAG" val="#wm#"/>
  <p:tag name="KSO_WM_UNIT_BLOCK" val="0"/>
  <p:tag name="KSO_WM_UNIT_SM_LIMIT_TYPE" val="1"/>
  <p:tag name="KSO_WM_UNIT_PRESET_TEXT" val="LOGO"/>
  <p:tag name="KSO_WM_UNIT_VALUE" val="3"/>
  <p:tag name="KSO_WM_TEMPLATE_CATEGORY" val="custom"/>
  <p:tag name="KSO_WM_TEMPLATE_INDEX" val="20206113"/>
  <p:tag name="KSO_WM_UNIT_ID" val="custom20206113_12*k*1"/>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4"/>
  <p:tag name="KSO_WM_UNIT_TYPE" val="i"/>
  <p:tag name="KSO_WM_UNIT_INDEX" val="4"/>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BLOCK" val="0"/>
  <p:tag name="KSO_WM_UNIT_SM_LIMIT_TYPE" val="1"/>
  <p:tag name="KSO_WM_TEMPLATE_CATEGORY" val="custom"/>
  <p:tag name="KSO_WM_TEMPLATE_INDEX" val="20206113"/>
  <p:tag name="KSO_WM_UNIT_ID" val="custom20206113_12*i*5"/>
  <p:tag name="KSO_WM_UNIT_TYPE" val="i"/>
  <p:tag name="KSO_WM_UNIT_INDEX" val="5"/>
</p:tagLst>
</file>

<file path=ppt/tags/tag406.xml><?xml version="1.0" encoding="utf-8"?>
<p:tagLst xmlns:p="http://schemas.openxmlformats.org/presentationml/2006/main">
  <p:tag name="KSO_WM_UNIT_VALUE" val="978*1736"/>
  <p:tag name="KSO_WM_UNIT_HIGHLIGHT" val="0"/>
  <p:tag name="KSO_WM_UNIT_COMPATIBLE" val="0"/>
  <p:tag name="KSO_WM_UNIT_DIAGRAM_ISNUMVISUAL" val="0"/>
  <p:tag name="KSO_WM_UNIT_DIAGRAM_ISREFERUNIT" val="0"/>
  <p:tag name="KSO_WM_UNIT_TYPE" val="d"/>
  <p:tag name="KSO_WM_UNIT_INDEX" val="1"/>
  <p:tag name="KSO_WM_UNIT_ID" val="custom20206113_12*d*1"/>
  <p:tag name="KSO_WM_TEMPLATE_CATEGORY" val="custom"/>
  <p:tag name="KSO_WM_TEMPLATE_INDEX" val="20206113"/>
  <p:tag name="KSO_WM_UNIT_SUPPORT_UNIT_TYPE" val="[&quot;d&quot;]"/>
  <p:tag name="KSO_WM_UNIT_LAYERLEVEL" val="1"/>
  <p:tag name="KSO_WM_TAG_VERSION" val="1.0"/>
  <p:tag name="KSO_WM_BEAUTIFY_FLAG" val="#wm#"/>
</p:tagLst>
</file>

<file path=ppt/tags/tag40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UNIT_ISNUMDGMTITLE" val="0"/>
  <p:tag name="KSO_WM_TEMPLATE_CATEGORY" val="custom"/>
  <p:tag name="KSO_WM_TEMPLATE_INDEX" val="20206113"/>
  <p:tag name="KSO_WM_UNIT_ID" val="custom20206113_12*a*1"/>
</p:tagLst>
</file>

<file path=ppt/tags/tag408.xml><?xml version="1.0" encoding="utf-8"?>
<p:tagLst xmlns:p="http://schemas.openxmlformats.org/presentationml/2006/main">
  <p:tag name="KSO_WM_TEMPLATE_SUBCATEGORY" val="0"/>
  <p:tag name="KSO_WM_SLIDE_TYPE" val="text"/>
  <p:tag name="KSO_WM_SLIDE_SUBTYPE" val="picTxt"/>
  <p:tag name="KSO_WM_SLIDE_ITEM_CNT" val="0"/>
  <p:tag name="KSO_WM_SLIDE_INDEX" val="12"/>
  <p:tag name="KSO_WM_SLIDE_SIZE" val="959*540"/>
  <p:tag name="KSO_WM_SLIDE_POSITION" val="0*0"/>
  <p:tag name="KSO_WM_TAG_VERSION" val="1.0"/>
  <p:tag name="KSO_WM_BEAUTIFY_FLAG" val="#wm#"/>
  <p:tag name="KSO_WM_SLIDE_LAYOUT" val="a_d_i_k"/>
  <p:tag name="KSO_WM_SLIDE_LAYOUT_CNT" val="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2.36,&quot;top&quot;:2.68,&quot;right&quot;:2.85,&quot;bottom&quot;:6.58},&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6113"/>
  <p:tag name="KSO_WM_SLIDE_ID" val="custom20206113_12"/>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wm#"/>
  <p:tag name="KSO_WM_TEMPLATE_CATEGORY" val="custom"/>
  <p:tag name="KSO_WM_TEMPLATE_INDEX" val="20206113"/>
</p:tagLst>
</file>

<file path=ppt/tags/tag413.xml><?xml version="1.0" encoding="utf-8"?>
<p:tagLst xmlns:p="http://schemas.openxmlformats.org/presentationml/2006/main">
  <p:tag name="KSO_WM_BEAUTIFY_FLAG" val="#wm#"/>
  <p:tag name="KSO_WM_TEMPLATE_CATEGORY" val="custom"/>
  <p:tag name="KSO_WM_TEMPLATE_INDEX" val="20206113"/>
</p:tagLst>
</file>

<file path=ppt/tags/tag414.xml><?xml version="1.0" encoding="utf-8"?>
<p:tagLst xmlns:p="http://schemas.openxmlformats.org/presentationml/2006/main">
  <p:tag name="KSO_WM_BEAUTIFY_FLAG" val="#wm#"/>
  <p:tag name="KSO_WM_TEMPLATE_CATEGORY" val="custom"/>
  <p:tag name="KSO_WM_TEMPLATE_INDEX" val="20206113"/>
</p:tagLst>
</file>

<file path=ppt/tags/tag415.xml><?xml version="1.0" encoding="utf-8"?>
<p:tagLst xmlns:p="http://schemas.openxmlformats.org/presentationml/2006/main">
  <p:tag name="KSO_WM_BEAUTIFY_FLAG" val="#wm#"/>
  <p:tag name="KSO_WM_TEMPLATE_CATEGORY" val="custom"/>
  <p:tag name="KSO_WM_TEMPLATE_INDEX" val="20206113"/>
</p:tagLst>
</file>

<file path=ppt/tags/tag416.xml><?xml version="1.0" encoding="utf-8"?>
<p:tagLst xmlns:p="http://schemas.openxmlformats.org/presentationml/2006/main">
  <p:tag name="KSO_WM_BEAUTIFY_FLAG" val="#wm#"/>
  <p:tag name="KSO_WM_TEMPLATE_CATEGORY" val="custom"/>
  <p:tag name="KSO_WM_TEMPLATE_INDEX" val="20206113"/>
</p:tagLst>
</file>

<file path=ppt/tags/tag417.xml><?xml version="1.0" encoding="utf-8"?>
<p:tagLst xmlns:p="http://schemas.openxmlformats.org/presentationml/2006/main">
  <p:tag name="KSO_WM_BEAUTIFY_FLAG" val="#wm#"/>
  <p:tag name="KSO_WM_TEMPLATE_CATEGORY" val="custom"/>
  <p:tag name="KSO_WM_TEMPLATE_INDEX" val="20206113"/>
</p:tagLst>
</file>

<file path=ppt/tags/tag418.xml><?xml version="1.0" encoding="utf-8"?>
<p:tagLst xmlns:p="http://schemas.openxmlformats.org/presentationml/2006/main">
  <p:tag name="KSO_WM_SLIDE_BACKGROUND_TYPE" val="topBottom"/>
  <p:tag name="KSO_WM_UNIT_SUBTYPE" val="h"/>
  <p:tag name="KSO_WM_TEMPLATE_CATEGORY" val="custom"/>
  <p:tag name="KSO_WM_TEMPLATE_INDEX" val="20206113"/>
  <p:tag name="KSO_WM_UNIT_ID" val="custom20206113_15*i*1"/>
  <p:tag name="KSO_WM_UNIT_TYPE" val="i"/>
  <p:tag name="KSO_WM_UNIT_INDEX" val="1"/>
  <p:tag name="KSO_WM_UNIT_HIGHLIGHT" val="0"/>
  <p:tag name="KSO_WM_UNIT_COMPATIBLE" val="0"/>
  <p:tag name="KSO_WM_UNIT_DIAGRAM_ISNUMVISUAL" val="0"/>
  <p:tag name="KSO_WM_UNIT_DIAGRAM_ISREFERUNIT" val="0"/>
  <p:tag name="KSO_WM_UNIT_BK_DARK_LIGHT" val="2"/>
  <p:tag name="KSO_WM_UNIT_LAYERLEVEL" val="1"/>
  <p:tag name="KSO_WM_TAG_VERSION" val="1.0"/>
  <p:tag name="KSO_WM_BEAUTIFY_FLAG" val="#wm#"/>
</p:tagLst>
</file>

<file path=ppt/tags/tag419.xml><?xml version="1.0" encoding="utf-8"?>
<p:tagLst xmlns:p="http://schemas.openxmlformats.org/presentationml/2006/main">
  <p:tag name="KSO_WM_SLIDE_BACKGROUND_TYPE" val="topBottom"/>
  <p:tag name="KSO_WM_TEMPLATE_CATEGORY" val="custom"/>
  <p:tag name="KSO_WM_TEMPLATE_INDEX" val="20206113"/>
  <p:tag name="KSO_WM_UNIT_TYPE" val="i"/>
  <p:tag name="KSO_WM_UNIT_INDEX" val="2"/>
  <p:tag name="KSO_WM_UNIT_HIGHLIGHT" val="0"/>
  <p:tag name="KSO_WM_UNIT_COMPATIBLE" val="0"/>
  <p:tag name="KSO_WM_UNIT_DIAGRAM_ISNUMVISUAL" val="0"/>
  <p:tag name="KSO_WM_UNIT_DIAGRAM_ISREFERUNIT" val="0"/>
  <p:tag name="KSO_WM_UNIT_ID" val="custom20206113_15*i*2"/>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SLIDE_BACKGROUND_TYPE" val="topBottom"/>
  <p:tag name="KSO_WM_TEMPLATE_CATEGORY" val="custom"/>
  <p:tag name="KSO_WM_TEMPLATE_INDEX" val="20206113"/>
  <p:tag name="KSO_WM_UNIT_TYPE" val="i"/>
  <p:tag name="KSO_WM_UNIT_INDEX" val="3"/>
  <p:tag name="KSO_WM_UNIT_HIGHLIGHT" val="0"/>
  <p:tag name="KSO_WM_UNIT_COMPATIBLE" val="0"/>
  <p:tag name="KSO_WM_UNIT_DIAGRAM_ISNUMVISUAL" val="0"/>
  <p:tag name="KSO_WM_UNIT_DIAGRAM_ISREFERUNIT" val="0"/>
  <p:tag name="KSO_WM_UNIT_ID" val="custom20206113_15*i*3"/>
  <p:tag name="KSO_WM_UNIT_LAYERLEVEL" val="1"/>
  <p:tag name="KSO_WM_TAG_VERSION" val="1.0"/>
  <p:tag name="KSO_WM_BEAUTIFY_FLAG" val="#wm#"/>
</p:tagLst>
</file>

<file path=ppt/tags/tag421.xml><?xml version="1.0" encoding="utf-8"?>
<p:tagLst xmlns:p="http://schemas.openxmlformats.org/presentationml/2006/main">
  <p:tag name="KSO_WM_UNIT_PRESET_TEXT" val="单击此处输入你的正文，文字是您思想的提炼，为了最终演示发布的良好效果，请尽量言简意赅的阐述观点；根据需要可酌情增减文字，以便观者可以准确理解您所传达的信息。"/>
  <p:tag name="KSO_WM_UNIT_NOCLEAR" val="0"/>
  <p:tag name="KSO_WM_UNIT_VALUE" val="84"/>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UNIT_SM_LIMIT_TYPE" val="1"/>
  <p:tag name="KSO_WM_UNIT_SUBTYPE" val="a"/>
  <p:tag name="KSO_WM_TEMPLATE_CATEGORY" val="custom"/>
  <p:tag name="KSO_WM_TEMPLATE_INDEX" val="20206113"/>
  <p:tag name="KSO_WM_UNIT_ID" val="custom20206113_15*f*1"/>
</p:tagLst>
</file>

<file path=ppt/tags/tag422.xml><?xml version="1.0" encoding="utf-8"?>
<p:tagLst xmlns:p="http://schemas.openxmlformats.org/presentationml/2006/main">
  <p:tag name="KSO_WM_UNIT_TYPE" val="d"/>
  <p:tag name="KSO_WM_UNIT_PLACING_PICTURE_INFO" val="{&quot;full_picture&quot;:false,&quot;last_crop_picture&quot;:&quot;2-1&quot;,&quot;selected&quot;:&quot;2-1&quot;}"/>
  <p:tag name="KSO_WM_UNIT_VALUE" val="1272*1502"/>
  <p:tag name="KSO_WM_UNIT_HIGHLIGHT" val="0"/>
  <p:tag name="KSO_WM_UNIT_COMPATIBLE" val="0"/>
  <p:tag name="KSO_WM_UNIT_DIAGRAM_ISNUMVISUAL" val="0"/>
  <p:tag name="KSO_WM_UNIT_DIAGRAM_ISREFERUNIT" val="0"/>
  <p:tag name="KSO_WM_UNIT_INDEX" val="1"/>
  <p:tag name="KSO_WM_UNIT_LAYERLEVEL" val="1"/>
  <p:tag name="KSO_WM_TAG_VERSION" val="1.0"/>
  <p:tag name="KSO_WM_BEAUTIFY_FLAG" val="#wm#"/>
  <p:tag name="KSO_WM_UNIT_SUPPORT_UNIT_TYPE" val="[&quot;d&quot;]"/>
  <p:tag name="KSO_WM_UNIT_BLOCK" val="0"/>
  <p:tag name="KSO_WM_TEMPLATE_CATEGORY" val="custom"/>
  <p:tag name="KSO_WM_TEMPLATE_INDEX" val="20206113"/>
  <p:tag name="KSO_WM_UNIT_ID" val="custom20206113_15*d*1"/>
</p:tagLst>
</file>

<file path=ppt/tags/tag423.xml><?xml version="1.0" encoding="utf-8"?>
<p:tagLst xmlns:p="http://schemas.openxmlformats.org/presentationml/2006/main">
  <p:tag name="KSO_WM_UNIT_VALUE" val="1272*1502"/>
  <p:tag name="KSO_WM_UNIT_HIGHLIGHT" val="0"/>
  <p:tag name="KSO_WM_UNIT_COMPATIBLE" val="0"/>
  <p:tag name="KSO_WM_UNIT_DIAGRAM_ISNUMVISUAL" val="0"/>
  <p:tag name="KSO_WM_UNIT_DIAGRAM_ISREFERUNIT" val="0"/>
  <p:tag name="KSO_WM_UNIT_TYPE" val="d"/>
  <p:tag name="KSO_WM_UNIT_INDEX" val="2"/>
  <p:tag name="KSO_WM_UNIT_ID" val="custom20206113_15*d*2"/>
  <p:tag name="KSO_WM_TEMPLATE_CATEGORY" val="custom"/>
  <p:tag name="KSO_WM_TEMPLATE_INDEX" val="20206113"/>
  <p:tag name="KSO_WM_UNIT_SUPPORT_UNIT_TYPE" val="[&quot;d&quot;]"/>
  <p:tag name="KSO_WM_UNIT_LAYERLEVEL" val="1"/>
  <p:tag name="KSO_WM_TAG_VERSION" val="1.0"/>
  <p:tag name="KSO_WM_BEAUTIFY_FLAG" val="#wm#"/>
</p:tagLst>
</file>

<file path=ppt/tags/tag424.xml><?xml version="1.0" encoding="utf-8"?>
<p:tagLst xmlns:p="http://schemas.openxmlformats.org/presentationml/2006/main">
  <p:tag name="KSO_WM_TEMPLATE_SUBCATEGORY" val="0"/>
  <p:tag name="KSO_WM_SLIDE_TYPE" val="text"/>
  <p:tag name="KSO_WM_SLIDE_SUBTYPE" val="picTxt"/>
  <p:tag name="KSO_WM_SLIDE_ITEM_CNT" val="0"/>
  <p:tag name="KSO_WM_SLIDE_INDEX" val="15"/>
  <p:tag name="KSO_WM_SLIDE_SIZE" val="960*491"/>
  <p:tag name="KSO_WM_SLIDE_POSITION" val="0*0"/>
  <p:tag name="KSO_WM_TAG_VERSION" val="1.0"/>
  <p:tag name="KSO_WM_BEAUTIFY_FLAG" val="#wm#"/>
  <p:tag name="KSO_WM_SLIDE_LAYOUT" val="d_f_i"/>
  <p:tag name="KSO_WM_SLIDE_LAYOUT_CNT" val="2_1_1"/>
  <p:tag name="KSO_WM_SLIDE_LAYOUT_INFO" val="{&quot;direction&quot;:0,&quot;horizontalAlign&quot;:-1,&quot;verticalAlign&quot;:-1,&quot;type&quot;:0,&quot;diagramDirection&quot;:0,&quot;canSetOverLayout&quot;:0,&quot;isOverLayout&quot;:0,&quot;normalSize&quot;:{&quot;size1&quot;:24.2},&quot;minSize&quot;:{&quot;size1&quot;:19.2},&quot;maxSize&quot;:{&quot;size1&quot;:45.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1.69,&quot;right&quot;:1.69,&quot;bottom&quot;:0.822},&quot;edge&quot;:{&quot;left&quot;:true,&quot;top&quot;:true,&quot;right&quot;:true,&quot;bottom&quot;:false},&quot;backgroundInfo&quot;:[{&quot;type&quot;:&quot;topBottom&quot;,&quot;left&quot;:0.0,&quot;top&quot;:0.0,&quot;right&quot;:0.0,&quot;bottom&quot;:-0.8688097,&quot;leftAbs&quot;:true,&quot;topAbs&quot;:true,&quot;rightAbs&quot;:true,&quot;bottomAbs&quot;:false}]},{&quot;direction&quot;:1,&quot;horizontalAlign&quot;:-1,&quot;verticalAlign&quot;:-1,&quot;type&quot;:0,&quot;diagramDirection&quot;:0,&quot;canSetOverLayout&quot;:0,&quot;isOverLayout&quot;:0,&quot;normalSize&quot;:{&quot;size1&quot;:50.5},&quot;minSize&quot;:{&quot;size1&quot;:34.5},&quot;maxSize&quot;:{&quot;size1&quot;:66.8},&quot;edge&quot;:{&quot;left&quot;:true,&quot;top&quot;:false,&quot;right&quot;:true,&quot;bottom&quot;:true},&quot;subLayout&quot;:[{&quot;direction&quot;:0,&quot;horizontalAlign&quot;:-1,&quot;verticalAlign&quot;:-1,&quot;type&quot;:0,&quot;diagramDirection&quot;:0,&quot;canSetOverLayout&quot;:0,&quot;isOverLayout&quot;:0,&quot;margin&quot;:{&quot;left&quot;:1.69,&quot;top&quot;:0.026,&quot;right&quot;:0.394,&quot;bottom&quot;:1.682},&quot;edge&quot;:{&quot;left&quot;:true,&quot;top&quot;:false,&quot;right&quot;:false,&quot;bottom&quot;:true}},{&quot;direction&quot;:0,&quot;horizontalAlign&quot;:-1,&quot;verticalAlign&quot;:-1,&quot;type&quot;:0,&quot;diagramDirection&quot;:0,&quot;canSetOverLayout&quot;:0,&quot;isOverLayout&quot;:0,&quot;margin&quot;:{&quot;left&quot;:0.026,&quot;top&quot;:0.026,&quot;right&quot;:1.69,&quot;bottom&quot;:1.682},&quot;edge&quot;:{&quot;left&quot;:false,&quot;top&quot;:false,&quot;right&quot;:true,&quot;bottom&quot;:true}}]}]}"/>
  <p:tag name="KSO_WM_SLIDE_CAN_ADD_NAVIGATION" val="1"/>
  <p:tag name="KSO_WM_SLIDE_BACKGROUND" val="[&quot;general&quot;,&quot;topBottom&quot;]"/>
  <p:tag name="KSO_WM_SLIDE_RATIO" val="1.777778"/>
  <p:tag name="KSO_WM_TEMPLATE_MASTER_TYPE" val="1"/>
  <p:tag name="KSO_WM_TEMPLATE_COLOR_TYPE" val="1"/>
  <p:tag name="KSO_WM_TEMPLATE_CATEGORY" val="custom"/>
  <p:tag name="KSO_WM_TEMPLATE_INDEX" val="20206113"/>
  <p:tag name="KSO_WM_SLIDE_ID" val="custom20206113_15"/>
</p:tagLst>
</file>

<file path=ppt/tags/tag425.xml><?xml version="1.0" encoding="utf-8"?>
<p:tagLst xmlns:p="http://schemas.openxmlformats.org/presentationml/2006/main">
  <p:tag name="FULLTEXTBEAUTIFYED" val="1"/>
  <p:tag name="COMMONDATA" val="eyJoZGlkIjoiMTQ1OTZlNmJmNDQzNjlhZjIzYzI0NTgwNzdhYjA5MmUifQ=="/>
  <p:tag name="KSO_WPP_MARK_KEY" val="59a3a569-5b53-4222-983c-5085d5f2b5bc"/>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D" val="_3**"/>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WPS主题色">
      <a:dk1>
        <a:srgbClr val="000000"/>
      </a:dk1>
      <a:lt1>
        <a:srgbClr val="FFFFFF"/>
      </a:lt1>
      <a:dk2>
        <a:srgbClr val="FDF6E2"/>
      </a:dk2>
      <a:lt2>
        <a:srgbClr val="FFFFFF"/>
      </a:lt2>
      <a:accent1>
        <a:srgbClr val="FCCB41"/>
      </a:accent1>
      <a:accent2>
        <a:srgbClr val="ABDB52"/>
      </a:accent2>
      <a:accent3>
        <a:srgbClr val="6EE374"/>
      </a:accent3>
      <a:accent4>
        <a:srgbClr val="48E3A3"/>
      </a:accent4>
      <a:accent5>
        <a:srgbClr val="39DDD5"/>
      </a:accent5>
      <a:accent6>
        <a:srgbClr val="41D1F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23039</Words>
  <Application>WPS 演示</Application>
  <PresentationFormat>宽屏</PresentationFormat>
  <Paragraphs>693</Paragraphs>
  <Slides>78</Slides>
  <Notes>4</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78</vt:i4>
      </vt:variant>
    </vt:vector>
  </HeadingPairs>
  <TitlesOfParts>
    <vt:vector size="96" baseType="lpstr">
      <vt:lpstr>Arial</vt:lpstr>
      <vt:lpstr>宋体</vt:lpstr>
      <vt:lpstr>Wingdings</vt:lpstr>
      <vt:lpstr>Wingdings</vt:lpstr>
      <vt:lpstr>幼圆</vt:lpstr>
      <vt:lpstr>汉仪乐喵体W</vt:lpstr>
      <vt:lpstr>微软雅黑</vt:lpstr>
      <vt:lpstr>华光琥珀_CNKI</vt:lpstr>
      <vt:lpstr>汉仪旗黑-55简</vt:lpstr>
      <vt:lpstr>Times New Roman</vt:lpstr>
      <vt:lpstr>Arial Unicode MS</vt:lpstr>
      <vt:lpstr>Calibri</vt:lpstr>
      <vt:lpstr>Arial Rounded MT Bold</vt:lpstr>
      <vt:lpstr>Corbel</vt:lpstr>
      <vt:lpstr>Segoe UI</vt:lpstr>
      <vt:lpstr>Office 主题​​</vt:lpstr>
      <vt:lpstr>1_Office 主题​​</vt:lpstr>
      <vt:lpstr>2_Office 主题​​</vt:lpstr>
      <vt:lpstr>PowerPoint 演示文稿</vt:lpstr>
      <vt:lpstr>PowerPoint 演示文稿</vt:lpstr>
      <vt:lpstr>Reading Comprehension-Exercise 1</vt:lpstr>
      <vt:lpstr>Reading comprehension-Exercise 2</vt:lpstr>
      <vt:lpstr>Reading comprehension-Exercise 3</vt:lpstr>
      <vt:lpstr>Reading comprehension-Exercise 3</vt:lpstr>
      <vt:lpstr>Language in Use</vt:lpstr>
      <vt:lpstr>Language in Use</vt:lpstr>
      <vt:lpstr>Language in Use</vt:lpstr>
      <vt:lpstr>Language in Use</vt:lpstr>
      <vt:lpstr>Text B Generation Me: The Millennial Generation's Obsession with Being Unique</vt:lpstr>
      <vt:lpstr>Text B Generation Me: The Millennial Generation's Obsession with Being Unique</vt:lpstr>
      <vt:lpstr>Text B Generation Me: The Millennial Generation's Obsession with Being Unique</vt:lpstr>
      <vt:lpstr>Text B  --- Exercise 1</vt:lpstr>
      <vt:lpstr>Text B  --- Exercise 2</vt:lpstr>
      <vt:lpstr>Text B  --- Exercise 3</vt:lpstr>
      <vt:lpstr>Text B  --- Exercise 4</vt:lpstr>
      <vt:lpstr>Text B  --- Exercise 4</vt:lpstr>
      <vt:lpstr>PowerPoint 演示文稿</vt:lpstr>
      <vt:lpstr>Exercise 4</vt:lpstr>
      <vt:lpstr>Exercise 5</vt:lpstr>
      <vt:lpstr>Exercise 6</vt:lpstr>
      <vt:lpstr>Exercise 7</vt:lpstr>
      <vt:lpstr>Exercise 8</vt:lpstr>
      <vt:lpstr>Exercise 9</vt:lpstr>
      <vt:lpstr>Text B A Worried Parent Writes from the UK</vt:lpstr>
      <vt:lpstr>Text B A Worried Parent Writes from the UK</vt:lpstr>
      <vt:lpstr>Text B A Worried Parent Writes from the UK</vt:lpstr>
      <vt:lpstr>Text B --- Exercise 1</vt:lpstr>
      <vt:lpstr>Text B --- Exercise 2</vt:lpstr>
      <vt:lpstr>Text B --- Exercise 3</vt:lpstr>
      <vt:lpstr>Text B --- Exercise 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Text B Be a Better Leader, Have a Richer Life</vt:lpstr>
      <vt:lpstr>Text B Be a Better Leader, Have a Richer Life</vt:lpstr>
      <vt:lpstr>Text B Be a Better Leader, Have a Richer Life</vt:lpstr>
      <vt:lpstr>Text B  --- Exercise 1</vt:lpstr>
      <vt:lpstr>Text B  --- Exercise 2</vt:lpstr>
      <vt:lpstr>Text B  --- Exercise 3</vt:lpstr>
      <vt:lpstr>Text B  --- Exercise 4</vt:lpstr>
      <vt:lpstr>PowerPoint 演示文稿</vt:lpstr>
      <vt:lpstr>Exercise 4</vt:lpstr>
      <vt:lpstr>Exercise 5</vt:lpstr>
      <vt:lpstr>Exercise 6-A</vt:lpstr>
      <vt:lpstr>Exercise 6-B</vt:lpstr>
      <vt:lpstr>Exercise 7</vt:lpstr>
      <vt:lpstr>Exercise 8</vt:lpstr>
      <vt:lpstr>Exercise 9</vt:lpstr>
      <vt:lpstr>Text B Sonic Bloom! A New Solar-Powered Sculpture</vt:lpstr>
      <vt:lpstr>Text B Sonic Bloom! A New Solar-Powered Sculpture</vt:lpstr>
      <vt:lpstr>Text B Sonic Bloom! A New Solar-Powered Sculpture---Exercise 1</vt:lpstr>
      <vt:lpstr>Text B  --- Exercise 2</vt:lpstr>
      <vt:lpstr>Text B  --- Exercise 3</vt:lpstr>
      <vt:lpstr>Text B  --- Exercise 4</vt:lpstr>
      <vt:lpstr>PowerPoint 演示文稿</vt:lpstr>
      <vt:lpstr>Exercise 4</vt:lpstr>
      <vt:lpstr>Exercise 5</vt:lpstr>
      <vt:lpstr>Exercise 6-A</vt:lpstr>
      <vt:lpstr>Exercise 6-B</vt:lpstr>
      <vt:lpstr>Exercise 7-A</vt:lpstr>
      <vt:lpstr>Exercise 7-B</vt:lpstr>
      <vt:lpstr>PowerPoint 演示文稿</vt:lpstr>
      <vt:lpstr>Exercise 8</vt:lpstr>
      <vt:lpstr>Exercise 9</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Yan Q.</cp:lastModifiedBy>
  <cp:revision>187</cp:revision>
  <dcterms:created xsi:type="dcterms:W3CDTF">2019-06-19T02:08:00Z</dcterms:created>
  <dcterms:modified xsi:type="dcterms:W3CDTF">2023-05-16T03:49:54Z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86E5CDE42F63409FB825A2232DC15378_11</vt:lpwstr>
  </property>
</Properties>
</file>